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1" r:id="rId3"/>
    <p:sldId id="257" r:id="rId4"/>
    <p:sldId id="258" r:id="rId5"/>
    <p:sldId id="266" r:id="rId6"/>
    <p:sldId id="259" r:id="rId7"/>
    <p:sldId id="260" r:id="rId8"/>
    <p:sldId id="264" r:id="rId9"/>
    <p:sldId id="261" r:id="rId10"/>
    <p:sldId id="267" r:id="rId11"/>
    <p:sldId id="262" r:id="rId12"/>
    <p:sldId id="263"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8" d="100"/>
          <a:sy n="58"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0DE15-95E5-44AC-9DAD-5DDF42DF8069}"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44A57-E52B-429D-91C6-30C693755DE1}" type="slidenum">
              <a:rPr lang="en-US" smtClean="0"/>
              <a:t>‹#›</a:t>
            </a:fld>
            <a:endParaRPr lang="en-US"/>
          </a:p>
        </p:txBody>
      </p:sp>
    </p:spTree>
    <p:extLst>
      <p:ext uri="{BB962C8B-B14F-4D97-AF65-F5344CB8AC3E}">
        <p14:creationId xmlns:p14="http://schemas.microsoft.com/office/powerpoint/2010/main" val="415657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244A57-E52B-429D-91C6-30C693755DE1}" type="slidenum">
              <a:rPr lang="en-US" smtClean="0"/>
              <a:t>6</a:t>
            </a:fld>
            <a:endParaRPr lang="en-US"/>
          </a:p>
        </p:txBody>
      </p:sp>
    </p:spTree>
    <p:extLst>
      <p:ext uri="{BB962C8B-B14F-4D97-AF65-F5344CB8AC3E}">
        <p14:creationId xmlns:p14="http://schemas.microsoft.com/office/powerpoint/2010/main" val="246836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244A57-E52B-429D-91C6-30C693755DE1}" type="slidenum">
              <a:rPr lang="en-US" smtClean="0"/>
              <a:t>10</a:t>
            </a:fld>
            <a:endParaRPr lang="en-US"/>
          </a:p>
        </p:txBody>
      </p:sp>
    </p:spTree>
    <p:extLst>
      <p:ext uri="{BB962C8B-B14F-4D97-AF65-F5344CB8AC3E}">
        <p14:creationId xmlns:p14="http://schemas.microsoft.com/office/powerpoint/2010/main" val="193194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2E3EBC-3AC8-4AC8-89BB-BCEFBF72D038}"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E6CD7-2DC6-4E1A-AD9D-CA4C2371454F}" type="slidenum">
              <a:rPr lang="en-US" smtClean="0"/>
              <a:t>‹#›</a:t>
            </a:fld>
            <a:endParaRPr lang="en-US"/>
          </a:p>
        </p:txBody>
      </p:sp>
    </p:spTree>
    <p:extLst>
      <p:ext uri="{BB962C8B-B14F-4D97-AF65-F5344CB8AC3E}">
        <p14:creationId xmlns:p14="http://schemas.microsoft.com/office/powerpoint/2010/main" val="336694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E3EBC-3AC8-4AC8-89BB-BCEFBF72D038}"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E6CD7-2DC6-4E1A-AD9D-CA4C2371454F}" type="slidenum">
              <a:rPr lang="en-US" smtClean="0"/>
              <a:t>‹#›</a:t>
            </a:fld>
            <a:endParaRPr lang="en-US"/>
          </a:p>
        </p:txBody>
      </p:sp>
    </p:spTree>
    <p:extLst>
      <p:ext uri="{BB962C8B-B14F-4D97-AF65-F5344CB8AC3E}">
        <p14:creationId xmlns:p14="http://schemas.microsoft.com/office/powerpoint/2010/main" val="1036734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E3EBC-3AC8-4AC8-89BB-BCEFBF72D038}"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E6CD7-2DC6-4E1A-AD9D-CA4C2371454F}" type="slidenum">
              <a:rPr lang="en-US" smtClean="0"/>
              <a:t>‹#›</a:t>
            </a:fld>
            <a:endParaRPr lang="en-US"/>
          </a:p>
        </p:txBody>
      </p:sp>
    </p:spTree>
    <p:extLst>
      <p:ext uri="{BB962C8B-B14F-4D97-AF65-F5344CB8AC3E}">
        <p14:creationId xmlns:p14="http://schemas.microsoft.com/office/powerpoint/2010/main" val="263254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E3EBC-3AC8-4AC8-89BB-BCEFBF72D038}"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E6CD7-2DC6-4E1A-AD9D-CA4C2371454F}" type="slidenum">
              <a:rPr lang="en-US" smtClean="0"/>
              <a:t>‹#›</a:t>
            </a:fld>
            <a:endParaRPr lang="en-US"/>
          </a:p>
        </p:txBody>
      </p:sp>
    </p:spTree>
    <p:extLst>
      <p:ext uri="{BB962C8B-B14F-4D97-AF65-F5344CB8AC3E}">
        <p14:creationId xmlns:p14="http://schemas.microsoft.com/office/powerpoint/2010/main" val="467447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2E3EBC-3AC8-4AC8-89BB-BCEFBF72D038}"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9E6CD7-2DC6-4E1A-AD9D-CA4C2371454F}" type="slidenum">
              <a:rPr lang="en-US" smtClean="0"/>
              <a:t>‹#›</a:t>
            </a:fld>
            <a:endParaRPr lang="en-US"/>
          </a:p>
        </p:txBody>
      </p:sp>
    </p:spTree>
    <p:extLst>
      <p:ext uri="{BB962C8B-B14F-4D97-AF65-F5344CB8AC3E}">
        <p14:creationId xmlns:p14="http://schemas.microsoft.com/office/powerpoint/2010/main" val="1773846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2E3EBC-3AC8-4AC8-89BB-BCEFBF72D038}" type="datetimeFigureOut">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9E6CD7-2DC6-4E1A-AD9D-CA4C2371454F}" type="slidenum">
              <a:rPr lang="en-US" smtClean="0"/>
              <a:t>‹#›</a:t>
            </a:fld>
            <a:endParaRPr lang="en-US"/>
          </a:p>
        </p:txBody>
      </p:sp>
    </p:spTree>
    <p:extLst>
      <p:ext uri="{BB962C8B-B14F-4D97-AF65-F5344CB8AC3E}">
        <p14:creationId xmlns:p14="http://schemas.microsoft.com/office/powerpoint/2010/main" val="3373401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E3EBC-3AC8-4AC8-89BB-BCEFBF72D038}" type="datetimeFigureOut">
              <a:rPr lang="en-US" smtClean="0"/>
              <a:t>9/22/2024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9E6CD7-2DC6-4E1A-AD9D-CA4C2371454F}" type="slidenum">
              <a:rPr lang="en-US" smtClean="0"/>
              <a:t>‹#›</a:t>
            </a:fld>
            <a:endParaRPr lang="en-US"/>
          </a:p>
        </p:txBody>
      </p:sp>
    </p:spTree>
    <p:extLst>
      <p:ext uri="{BB962C8B-B14F-4D97-AF65-F5344CB8AC3E}">
        <p14:creationId xmlns:p14="http://schemas.microsoft.com/office/powerpoint/2010/main" val="2279139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2E3EBC-3AC8-4AC8-89BB-BCEFBF72D038}" type="datetimeFigureOut">
              <a:rPr lang="en-US" smtClean="0"/>
              <a:t>9/22/2024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9E6CD7-2DC6-4E1A-AD9D-CA4C2371454F}" type="slidenum">
              <a:rPr lang="en-US" smtClean="0"/>
              <a:t>‹#›</a:t>
            </a:fld>
            <a:endParaRPr lang="en-US"/>
          </a:p>
        </p:txBody>
      </p:sp>
    </p:spTree>
    <p:extLst>
      <p:ext uri="{BB962C8B-B14F-4D97-AF65-F5344CB8AC3E}">
        <p14:creationId xmlns:p14="http://schemas.microsoft.com/office/powerpoint/2010/main" val="2415220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2E3EBC-3AC8-4AC8-89BB-BCEFBF72D038}" type="datetimeFigureOut">
              <a:rPr lang="en-US" smtClean="0"/>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9E6CD7-2DC6-4E1A-AD9D-CA4C2371454F}" type="slidenum">
              <a:rPr lang="en-US" smtClean="0"/>
              <a:t>‹#›</a:t>
            </a:fld>
            <a:endParaRPr lang="en-US"/>
          </a:p>
        </p:txBody>
      </p:sp>
    </p:spTree>
    <p:extLst>
      <p:ext uri="{BB962C8B-B14F-4D97-AF65-F5344CB8AC3E}">
        <p14:creationId xmlns:p14="http://schemas.microsoft.com/office/powerpoint/2010/main" val="372084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E3EBC-3AC8-4AC8-89BB-BCEFBF72D038}" type="datetimeFigureOut">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9E6CD7-2DC6-4E1A-AD9D-CA4C2371454F}" type="slidenum">
              <a:rPr lang="en-US" smtClean="0"/>
              <a:t>‹#›</a:t>
            </a:fld>
            <a:endParaRPr lang="en-US"/>
          </a:p>
        </p:txBody>
      </p:sp>
    </p:spTree>
    <p:extLst>
      <p:ext uri="{BB962C8B-B14F-4D97-AF65-F5344CB8AC3E}">
        <p14:creationId xmlns:p14="http://schemas.microsoft.com/office/powerpoint/2010/main" val="764890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E3EBC-3AC8-4AC8-89BB-BCEFBF72D038}" type="datetimeFigureOut">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9E6CD7-2DC6-4E1A-AD9D-CA4C2371454F}" type="slidenum">
              <a:rPr lang="en-US" smtClean="0"/>
              <a:t>‹#›</a:t>
            </a:fld>
            <a:endParaRPr lang="en-US"/>
          </a:p>
        </p:txBody>
      </p:sp>
    </p:spTree>
    <p:extLst>
      <p:ext uri="{BB962C8B-B14F-4D97-AF65-F5344CB8AC3E}">
        <p14:creationId xmlns:p14="http://schemas.microsoft.com/office/powerpoint/2010/main" val="115275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2E3EBC-3AC8-4AC8-89BB-BCEFBF72D038}" type="datetimeFigureOut">
              <a:rPr lang="en-US" smtClean="0"/>
              <a:t>9/22/2024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E6CD7-2DC6-4E1A-AD9D-CA4C2371454F}" type="slidenum">
              <a:rPr lang="en-US" smtClean="0"/>
              <a:t>‹#›</a:t>
            </a:fld>
            <a:endParaRPr lang="en-US"/>
          </a:p>
        </p:txBody>
      </p:sp>
    </p:spTree>
    <p:extLst>
      <p:ext uri="{BB962C8B-B14F-4D97-AF65-F5344CB8AC3E}">
        <p14:creationId xmlns:p14="http://schemas.microsoft.com/office/powerpoint/2010/main" val="2561468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75952" y="1872343"/>
            <a:ext cx="4231907" cy="2769898"/>
          </a:xfrm>
        </p:spPr>
        <p:txBody>
          <a:bodyPr>
            <a:noAutofit/>
          </a:bodyPr>
          <a:lstStyle/>
          <a:p>
            <a:pPr rtl="1"/>
            <a:r>
              <a:rPr lang="ar-IQ" sz="4400" dirty="0">
                <a:solidFill>
                  <a:srgbClr val="00B050"/>
                </a:solidFill>
                <a:latin typeface="Calibri" panose="020F0502020204030204" pitchFamily="34" charset="0"/>
                <a:ea typeface="Calibri" panose="020F0502020204030204" pitchFamily="34" charset="0"/>
                <a:cs typeface="Calibri" panose="020F0502020204030204" pitchFamily="34" charset="0"/>
              </a:rPr>
              <a:t>المحاضرة الثانية</a:t>
            </a:r>
            <a:br>
              <a:rPr lang="ar-IQ" sz="4400" dirty="0">
                <a:solidFill>
                  <a:srgbClr val="00B050"/>
                </a:solidFill>
                <a:latin typeface="Calibri" panose="020F0502020204030204" pitchFamily="34" charset="0"/>
                <a:ea typeface="Calibri" panose="020F0502020204030204" pitchFamily="34" charset="0"/>
                <a:cs typeface="Calibri" panose="020F0502020204030204" pitchFamily="34" charset="0"/>
              </a:rPr>
            </a:br>
            <a:r>
              <a:rPr lang="ar-IQ" sz="4400" dirty="0">
                <a:solidFill>
                  <a:srgbClr val="00B050"/>
                </a:solidFill>
                <a:latin typeface="Calibri" panose="020F0502020204030204" pitchFamily="34" charset="0"/>
                <a:ea typeface="Calibri" panose="020F0502020204030204" pitchFamily="34" charset="0"/>
                <a:cs typeface="Calibri" panose="020F0502020204030204" pitchFamily="34" charset="0"/>
              </a:rPr>
              <a:t>تطبيقات التقنية الحيوية بالمجال الزراعي</a:t>
            </a:r>
            <a:endParaRPr lang="en-US" sz="44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652E841-5A6A-A1D1-D173-DF385F65D6D7}"/>
              </a:ext>
            </a:extLst>
          </p:cNvPr>
          <p:cNvPicPr>
            <a:picLocks noChangeAspect="1"/>
          </p:cNvPicPr>
          <p:nvPr/>
        </p:nvPicPr>
        <p:blipFill>
          <a:blip r:embed="rId2"/>
          <a:stretch>
            <a:fillRect/>
          </a:stretch>
        </p:blipFill>
        <p:spPr>
          <a:xfrm>
            <a:off x="917952" y="396607"/>
            <a:ext cx="6858000" cy="6064786"/>
          </a:xfrm>
          <a:prstGeom prst="rect">
            <a:avLst/>
          </a:prstGeom>
        </p:spPr>
      </p:pic>
    </p:spTree>
    <p:extLst>
      <p:ext uri="{BB962C8B-B14F-4D97-AF65-F5344CB8AC3E}">
        <p14:creationId xmlns:p14="http://schemas.microsoft.com/office/powerpoint/2010/main" val="4179849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002" y="295207"/>
            <a:ext cx="12114998" cy="5605079"/>
          </a:xfrm>
        </p:spPr>
        <p:txBody>
          <a:bodyPr>
            <a:normAutofit fontScale="70000" lnSpcReduction="20000"/>
          </a:bodyPr>
          <a:lstStyle/>
          <a:p>
            <a:pPr marL="0" indent="0" algn="r" rtl="1">
              <a:buNone/>
            </a:pPr>
            <a:r>
              <a:rPr lang="ar-IQ" sz="4600" dirty="0">
                <a:solidFill>
                  <a:srgbClr val="00B0F0"/>
                </a:solidFill>
                <a:latin typeface="Arabic Typesetting" panose="03020402040406030203" pitchFamily="66" charset="-78"/>
                <a:cs typeface="Arabic Typesetting" panose="03020402040406030203" pitchFamily="66" charset="-78"/>
              </a:rPr>
              <a:t>العلاقة غير المباشرة </a:t>
            </a:r>
            <a:r>
              <a:rPr lang="ar-IQ" dirty="0">
                <a:latin typeface="Arabic Typesetting" panose="03020402040406030203" pitchFamily="66" charset="-78"/>
                <a:cs typeface="Arabic Typesetting" panose="03020402040406030203" pitchFamily="66" charset="-78"/>
              </a:rPr>
              <a:t>:</a:t>
            </a:r>
          </a:p>
          <a:p>
            <a:pPr marL="0" indent="0" algn="just" rtl="1">
              <a:lnSpc>
                <a:spcPct val="150000"/>
              </a:lnSpc>
              <a:buNone/>
            </a:pPr>
            <a:r>
              <a:rPr lang="ar-IQ" sz="4000" b="1" dirty="0">
                <a:latin typeface="Arabic Typesetting" panose="03020402040406030203" pitchFamily="66" charset="-78"/>
                <a:cs typeface="Arabic Typesetting" panose="03020402040406030203" pitchFamily="66" charset="-78"/>
              </a:rPr>
              <a:t>تتمثل بادخال تطورات وتحسينات على المواد الاولية المستعملة من خلال</a:t>
            </a:r>
          </a:p>
          <a:p>
            <a:pPr marL="0" indent="0" algn="just" rtl="1">
              <a:lnSpc>
                <a:spcPct val="150000"/>
              </a:lnSpc>
              <a:buNone/>
            </a:pPr>
            <a:r>
              <a:rPr lang="ar-IQ" sz="4000" b="1" dirty="0">
                <a:latin typeface="Arabic Typesetting" panose="03020402040406030203" pitchFamily="66" charset="-78"/>
                <a:cs typeface="Arabic Typesetting" panose="03020402040406030203" pitchFamily="66" charset="-78"/>
              </a:rPr>
              <a:t> تحسين النباتات او الحيوانات المستعملة في التصنيع الغذائي .</a:t>
            </a:r>
          </a:p>
          <a:p>
            <a:pPr marL="0" indent="0" algn="just" rtl="1">
              <a:lnSpc>
                <a:spcPct val="150000"/>
              </a:lnSpc>
              <a:buNone/>
            </a:pPr>
            <a:r>
              <a:rPr lang="ar-IQ" sz="4000" b="1" dirty="0">
                <a:latin typeface="Arabic Typesetting" panose="03020402040406030203" pitchFamily="66" charset="-78"/>
                <a:cs typeface="Arabic Typesetting" panose="03020402040406030203" pitchFamily="66" charset="-78"/>
              </a:rPr>
              <a:t>-اذ امكن انتاج بعض المحاصيل مثل الطماطم بمواصفات جديدةحيث زيدت فيها</a:t>
            </a:r>
          </a:p>
          <a:p>
            <a:pPr marL="0" indent="0" algn="just" rtl="1">
              <a:lnSpc>
                <a:spcPct val="150000"/>
              </a:lnSpc>
              <a:buNone/>
            </a:pPr>
            <a:r>
              <a:rPr lang="ar-IQ" sz="4000" b="1" dirty="0">
                <a:latin typeface="Arabic Typesetting" panose="03020402040406030203" pitchFamily="66" charset="-78"/>
                <a:cs typeface="Arabic Typesetting" panose="03020402040406030203" pitchFamily="66" charset="-78"/>
              </a:rPr>
              <a:t> نسبة المواد الصلبة والذي يسهل عمليات تصنيع هذا المحصول.</a:t>
            </a:r>
          </a:p>
          <a:p>
            <a:pPr marL="0" indent="0" algn="r" rtl="1">
              <a:buNone/>
            </a:pPr>
            <a:endParaRPr lang="ar-IQ" b="1" dirty="0">
              <a:latin typeface="Arabic Typesetting" panose="03020402040406030203" pitchFamily="66" charset="-78"/>
              <a:cs typeface="Arabic Typesetting" panose="03020402040406030203" pitchFamily="66" charset="-78"/>
            </a:endParaRPr>
          </a:p>
          <a:p>
            <a:pPr marL="0" indent="0" algn="r" rtl="1">
              <a:buNone/>
            </a:pPr>
            <a:endParaRPr lang="ar-IQ" dirty="0">
              <a:latin typeface="Arabic Typesetting" panose="03020402040406030203" pitchFamily="66" charset="-78"/>
              <a:cs typeface="Arabic Typesetting" panose="03020402040406030203" pitchFamily="66" charset="-78"/>
            </a:endParaRPr>
          </a:p>
          <a:p>
            <a:pPr marL="0" indent="0" algn="r" rtl="1">
              <a:buNone/>
            </a:pPr>
            <a:r>
              <a:rPr lang="ar-IQ" dirty="0">
                <a:latin typeface="Arabic Typesetting" panose="03020402040406030203" pitchFamily="66" charset="-78"/>
                <a:cs typeface="Arabic Typesetting" panose="03020402040406030203" pitchFamily="66" charset="-78"/>
              </a:rPr>
              <a:t>                                                     </a:t>
            </a:r>
          </a:p>
          <a:p>
            <a:pPr marL="0" indent="0" algn="r" rtl="1">
              <a:buNone/>
            </a:pPr>
            <a:endParaRPr lang="ar-IQ" dirty="0">
              <a:latin typeface="Arabic Typesetting" panose="03020402040406030203" pitchFamily="66" charset="-78"/>
              <a:cs typeface="Arabic Typesetting" panose="03020402040406030203" pitchFamily="66" charset="-78"/>
            </a:endParaRPr>
          </a:p>
          <a:p>
            <a:pPr marL="0" indent="0" algn="r" rtl="1">
              <a:buNone/>
            </a:pPr>
            <a:endParaRPr lang="ar-IQ" dirty="0">
              <a:latin typeface="Arabic Typesetting" panose="03020402040406030203" pitchFamily="66" charset="-78"/>
              <a:cs typeface="Arabic Typesetting" panose="03020402040406030203" pitchFamily="66" charset="-78"/>
            </a:endParaRPr>
          </a:p>
          <a:p>
            <a:pPr marL="0" indent="0" algn="r" rtl="1">
              <a:buNone/>
            </a:pPr>
            <a:r>
              <a:rPr lang="ar-IQ" dirty="0">
                <a:latin typeface="Arabic Typesetting" panose="03020402040406030203" pitchFamily="66" charset="-78"/>
                <a:cs typeface="Arabic Typesetting" panose="03020402040406030203" pitchFamily="66" charset="-78"/>
              </a:rPr>
              <a:t>                                                   </a:t>
            </a:r>
          </a:p>
          <a:p>
            <a:pPr marL="0" indent="0" algn="r" rtl="1">
              <a:buNone/>
            </a:pPr>
            <a:r>
              <a:rPr lang="ar-IQ" dirty="0">
                <a:latin typeface="Arabic Typesetting" panose="03020402040406030203" pitchFamily="66" charset="-78"/>
                <a:cs typeface="Arabic Typesetting" panose="03020402040406030203" pitchFamily="66" charset="-78"/>
              </a:rPr>
              <a:t>                                                              </a:t>
            </a:r>
            <a:r>
              <a:rPr lang="ar-IQ" b="1" dirty="0">
                <a:latin typeface="Arabic Typesetting" panose="03020402040406030203" pitchFamily="66" charset="-78"/>
                <a:cs typeface="Arabic Typesetting" panose="03020402040406030203" pitchFamily="66" charset="-78"/>
              </a:rPr>
              <a:t>-</a:t>
            </a:r>
            <a:endParaRPr lang="ar-IQ" dirty="0">
              <a:latin typeface="Arabic Typesetting" panose="03020402040406030203" pitchFamily="66" charset="-78"/>
              <a:cs typeface="Arabic Typesetting" panose="03020402040406030203" pitchFamily="66" charset="-78"/>
            </a:endParaRPr>
          </a:p>
          <a:p>
            <a:endParaRPr lang="en-US" dirty="0"/>
          </a:p>
        </p:txBody>
      </p:sp>
      <p:pic>
        <p:nvPicPr>
          <p:cNvPr id="5" name="Picture 4"/>
          <p:cNvPicPr>
            <a:picLocks noChangeAspect="1"/>
          </p:cNvPicPr>
          <p:nvPr/>
        </p:nvPicPr>
        <p:blipFill>
          <a:blip r:embed="rId3"/>
          <a:stretch>
            <a:fillRect/>
          </a:stretch>
        </p:blipFill>
        <p:spPr>
          <a:xfrm>
            <a:off x="6262036" y="3846136"/>
            <a:ext cx="5515276" cy="2821791"/>
          </a:xfrm>
          <a:prstGeom prst="rect">
            <a:avLst/>
          </a:prstGeom>
        </p:spPr>
      </p:pic>
      <p:sp>
        <p:nvSpPr>
          <p:cNvPr id="9" name="TextBox 8"/>
          <p:cNvSpPr txBox="1"/>
          <p:nvPr/>
        </p:nvSpPr>
        <p:spPr>
          <a:xfrm>
            <a:off x="479257" y="5112653"/>
            <a:ext cx="5447900" cy="523220"/>
          </a:xfrm>
          <a:prstGeom prst="rect">
            <a:avLst/>
          </a:prstGeom>
          <a:noFill/>
        </p:spPr>
        <p:txBody>
          <a:bodyPr wrap="square" rtlCol="0">
            <a:spAutoFit/>
          </a:bodyPr>
          <a:lstStyle/>
          <a:p>
            <a:pPr algn="r" rtl="1"/>
            <a:r>
              <a:rPr lang="ar-IQ" sz="2800" b="1" dirty="0">
                <a:latin typeface="Arabic Typesetting" panose="03020402040406030203" pitchFamily="66" charset="-78"/>
                <a:cs typeface="Arabic Typesetting" panose="03020402040406030203" pitchFamily="66" charset="-78"/>
              </a:rPr>
              <a:t>تطورات ادت الى انتاج بن  يحوي على كميات قليلة من الكافئيين.</a:t>
            </a:r>
          </a:p>
        </p:txBody>
      </p:sp>
      <p:pic>
        <p:nvPicPr>
          <p:cNvPr id="10" name="Picture 9"/>
          <p:cNvPicPr>
            <a:picLocks noChangeAspect="1"/>
          </p:cNvPicPr>
          <p:nvPr/>
        </p:nvPicPr>
        <p:blipFill>
          <a:blip r:embed="rId4"/>
          <a:stretch>
            <a:fillRect/>
          </a:stretch>
        </p:blipFill>
        <p:spPr>
          <a:xfrm>
            <a:off x="77002" y="295207"/>
            <a:ext cx="2731571" cy="3198764"/>
          </a:xfrm>
          <a:prstGeom prst="rect">
            <a:avLst/>
          </a:prstGeom>
        </p:spPr>
      </p:pic>
      <p:pic>
        <p:nvPicPr>
          <p:cNvPr id="11" name="Picture 10"/>
          <p:cNvPicPr>
            <a:picLocks noChangeAspect="1"/>
          </p:cNvPicPr>
          <p:nvPr/>
        </p:nvPicPr>
        <p:blipFill>
          <a:blip r:embed="rId5"/>
          <a:stretch>
            <a:fillRect/>
          </a:stretch>
        </p:blipFill>
        <p:spPr>
          <a:xfrm>
            <a:off x="2882316" y="295207"/>
            <a:ext cx="3252185" cy="3198764"/>
          </a:xfrm>
          <a:prstGeom prst="rect">
            <a:avLst/>
          </a:prstGeom>
        </p:spPr>
      </p:pic>
    </p:spTree>
    <p:extLst>
      <p:ext uri="{BB962C8B-B14F-4D97-AF65-F5344CB8AC3E}">
        <p14:creationId xmlns:p14="http://schemas.microsoft.com/office/powerpoint/2010/main" val="117718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7" y="134754"/>
            <a:ext cx="11944952" cy="6112042"/>
          </a:xfrm>
        </p:spPr>
        <p:txBody>
          <a:bodyPr>
            <a:normAutofit fontScale="92500" lnSpcReduction="20000"/>
          </a:bodyPr>
          <a:lstStyle/>
          <a:p>
            <a:pPr marL="0" indent="0" algn="just" rtl="1">
              <a:buNone/>
            </a:pPr>
            <a:r>
              <a:rPr lang="ar-IQ" sz="3900" b="1" dirty="0">
                <a:solidFill>
                  <a:srgbClr val="00B0F0"/>
                </a:solidFill>
                <a:latin typeface="Arabic Typesetting" panose="03020402040406030203" pitchFamily="66" charset="-78"/>
                <a:cs typeface="Arabic Typesetting" panose="03020402040406030203" pitchFamily="66" charset="-78"/>
              </a:rPr>
              <a:t>العلاقة المباشرة :</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1-اجراء عمليات التخمر على المواد الغذائية لتغيير تركيبها وانتاج مواد نكهة جديدة وهذه التغيرات يمكن ان تطيل من صلاحية الاغذية للاستعمال اذان التغيرات الحاصلة على الاغذية اثناء التخمر يمكن ان تؤدي الى فقدان الاغذية لعض المواد الغذائية لكن هذه لا تكون مهمة مقابل الاضافات التي تضيفها الاحياء القائمة لعملية التخمر.</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2- يمكن لعلم التقينة المساهمة في منع او تأخير عمليات فساد الاغذية بواسطة </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اضافة المواد الحافظة او اجراء بعض العمليات مثل تعطيل بعض الانزيمات</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 بعد فهم دورها في الفساد.</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3- ومن جهة اخرى يمكن لعلم التقنية ان يساهم في تحسين نوعية الاغذية وتصنيعها وذلك من خلال التأثير على العوامل اوالمواد السلبية الموجودة في الاغذية والتي يطلق عليها العوامل المضادة للتغذية.</a:t>
            </a:r>
          </a:p>
        </p:txBody>
      </p:sp>
      <p:pic>
        <p:nvPicPr>
          <p:cNvPr id="4" name="Picture 3"/>
          <p:cNvPicPr>
            <a:picLocks noChangeAspect="1"/>
          </p:cNvPicPr>
          <p:nvPr/>
        </p:nvPicPr>
        <p:blipFill>
          <a:blip r:embed="rId2"/>
          <a:stretch>
            <a:fillRect/>
          </a:stretch>
        </p:blipFill>
        <p:spPr>
          <a:xfrm>
            <a:off x="489168" y="1886552"/>
            <a:ext cx="5083859" cy="3012707"/>
          </a:xfrm>
          <a:prstGeom prst="rect">
            <a:avLst/>
          </a:prstGeom>
        </p:spPr>
      </p:pic>
    </p:spTree>
    <p:extLst>
      <p:ext uri="{BB962C8B-B14F-4D97-AF65-F5344CB8AC3E}">
        <p14:creationId xmlns:p14="http://schemas.microsoft.com/office/powerpoint/2010/main" val="594679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41145"/>
            <a:ext cx="12137457" cy="5464694"/>
          </a:xfrm>
        </p:spPr>
        <p:txBody>
          <a:bodyPr>
            <a:normAutofit lnSpcReduction="10000"/>
          </a:bodyPr>
          <a:lstStyle/>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    ان عملية تقليل هذه المواد تتم اما بواسطة اضافة الانزيمات او بواسطة اجراء عمليات التخمر المايكروبي عليها فالتخمرات يمكن ان تقلل هذه المواد وكذلك تستطيع بعض الاحياءالمخمرة ان تنتج مواد مضادة للاورام والسرطان مثل بكتيريا حامض اللبن </a:t>
            </a:r>
            <a:r>
              <a:rPr lang="en-US" sz="3200" b="1" dirty="0">
                <a:latin typeface="Arabic Typesetting" panose="03020402040406030203" pitchFamily="66" charset="-78"/>
                <a:cs typeface="Arabic Typesetting" panose="03020402040406030203" pitchFamily="66" charset="-78"/>
              </a:rPr>
              <a:t>Lactic acid bacteria</a:t>
            </a:r>
            <a:r>
              <a:rPr lang="ar-IQ" sz="3200" b="1" dirty="0">
                <a:latin typeface="Arabic Typesetting" panose="03020402040406030203" pitchFamily="66" charset="-78"/>
                <a:cs typeface="Arabic Typesetting" panose="03020402040406030203" pitchFamily="66" charset="-78"/>
              </a:rPr>
              <a:t> والبعض الاخر تستطيع ان تنتج مواد محفزة للنمو سواء للانسان اوالحيوان.</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يمكن ان تتدخل عمليات التقنية الحيوية في عمليات تغليف الاغذية التي يكون لها دورا اساسيا في التأثير على نوعية المواد الغذائية وحفظها وكلفتها.</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 تشارك التقنية الحيوية في المحافظة على تركيب المواد الغذائية والكشف عن التلف الحاصل فيها في وقت مبكر بواسطة استخدام المجسات الحيوية .</a:t>
            </a:r>
            <a:endParaRPr lang="en-US" sz="32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707898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54077414"/>
              </p:ext>
            </p:extLst>
          </p:nvPr>
        </p:nvGraphicFramePr>
        <p:xfrm>
          <a:off x="3380509" y="701582"/>
          <a:ext cx="7945800" cy="4372098"/>
        </p:xfrm>
        <a:graphic>
          <a:graphicData uri="http://schemas.openxmlformats.org/drawingml/2006/table">
            <a:tbl>
              <a:tblPr firstRow="1" bandRow="1">
                <a:tableStyleId>{5C22544A-7EE6-4342-B048-85BDC9FD1C3A}</a:tableStyleId>
              </a:tblPr>
              <a:tblGrid>
                <a:gridCol w="6586252">
                  <a:extLst>
                    <a:ext uri="{9D8B030D-6E8A-4147-A177-3AD203B41FA5}">
                      <a16:colId xmlns:a16="http://schemas.microsoft.com/office/drawing/2014/main" val="20000"/>
                    </a:ext>
                  </a:extLst>
                </a:gridCol>
                <a:gridCol w="1359548">
                  <a:extLst>
                    <a:ext uri="{9D8B030D-6E8A-4147-A177-3AD203B41FA5}">
                      <a16:colId xmlns:a16="http://schemas.microsoft.com/office/drawing/2014/main" val="20001"/>
                    </a:ext>
                  </a:extLst>
                </a:gridCol>
              </a:tblGrid>
              <a:tr h="370840">
                <a:tc>
                  <a:txBody>
                    <a:bodyPr/>
                    <a:lstStyle/>
                    <a:p>
                      <a:pPr algn="ctr" rtl="1"/>
                      <a:r>
                        <a:rPr lang="ar-IQ" sz="3200" dirty="0">
                          <a:solidFill>
                            <a:schemeClr val="tx1"/>
                          </a:solidFill>
                          <a:latin typeface="Arabic Typesetting" panose="03020402040406030203" pitchFamily="66" charset="-78"/>
                          <a:cs typeface="Arabic Typesetting" panose="03020402040406030203" pitchFamily="66" charset="-78"/>
                        </a:rPr>
                        <a:t>التعديل الوراثي والخصائص الجديدة</a:t>
                      </a:r>
                      <a:endParaRPr lang="en-US" sz="3200" dirty="0">
                        <a:solidFill>
                          <a:schemeClr val="tx1"/>
                        </a:solidFill>
                        <a:latin typeface="Arabic Typesetting" panose="03020402040406030203" pitchFamily="66" charset="-78"/>
                        <a:cs typeface="Arabic Typesetting" panose="03020402040406030203" pitchFamily="66" charset="-78"/>
                      </a:endParaRPr>
                    </a:p>
                  </a:txBody>
                  <a:tcPr/>
                </a:tc>
                <a:tc>
                  <a:txBody>
                    <a:bodyPr/>
                    <a:lstStyle/>
                    <a:p>
                      <a:pPr algn="ctr" rtl="1"/>
                      <a:r>
                        <a:rPr lang="ar-IQ" sz="3200" b="1" dirty="0">
                          <a:solidFill>
                            <a:schemeClr val="tx1"/>
                          </a:solidFill>
                          <a:latin typeface="Arabic Typesetting" panose="03020402040406030203" pitchFamily="66" charset="-78"/>
                          <a:cs typeface="Arabic Typesetting" panose="03020402040406030203" pitchFamily="66" charset="-78"/>
                        </a:rPr>
                        <a:t>الطعام</a:t>
                      </a:r>
                      <a:endParaRPr lang="en-US" sz="3200" b="1" dirty="0">
                        <a:solidFill>
                          <a:schemeClr val="tx1"/>
                        </a:solidFill>
                        <a:latin typeface="Arabic Typesetting" panose="03020402040406030203" pitchFamily="66" charset="-78"/>
                        <a:cs typeface="Arabic Typesetting" panose="03020402040406030203" pitchFamily="66" charset="-78"/>
                      </a:endParaRPr>
                    </a:p>
                  </a:txBody>
                  <a:tcPr/>
                </a:tc>
                <a:extLst>
                  <a:ext uri="{0D108BD9-81ED-4DB2-BD59-A6C34878D82A}">
                    <a16:rowId xmlns:a16="http://schemas.microsoft.com/office/drawing/2014/main" val="10000"/>
                  </a:ext>
                </a:extLst>
              </a:tr>
              <a:tr h="818772">
                <a:tc>
                  <a:txBody>
                    <a:bodyPr/>
                    <a:lstStyle/>
                    <a:p>
                      <a:pPr algn="r" rtl="1"/>
                      <a:r>
                        <a:rPr lang="ar-IQ" sz="3200" dirty="0">
                          <a:solidFill>
                            <a:schemeClr val="tx1"/>
                          </a:solidFill>
                          <a:latin typeface="Arabic Typesetting" panose="03020402040406030203" pitchFamily="66" charset="-78"/>
                          <a:cs typeface="Arabic Typesetting" panose="03020402040406030203" pitchFamily="66" charset="-78"/>
                        </a:rPr>
                        <a:t>ادخال جينات مقاومة لمبيد الاعشاب ماخودة من البكتيريا.</a:t>
                      </a:r>
                      <a:endParaRPr lang="en-US" sz="3200" dirty="0">
                        <a:solidFill>
                          <a:schemeClr val="tx1"/>
                        </a:solidFill>
                        <a:latin typeface="Arabic Typesetting" panose="03020402040406030203" pitchFamily="66" charset="-78"/>
                        <a:cs typeface="Arabic Typesetting" panose="03020402040406030203" pitchFamily="66" charset="-78"/>
                      </a:endParaRPr>
                    </a:p>
                  </a:txBody>
                  <a:tcPr/>
                </a:tc>
                <a:tc>
                  <a:txBody>
                    <a:bodyPr/>
                    <a:lstStyle/>
                    <a:p>
                      <a:pPr algn="ctr" rtl="1"/>
                      <a:r>
                        <a:rPr lang="ar-IQ" sz="3200" b="1" dirty="0">
                          <a:solidFill>
                            <a:schemeClr val="tx1"/>
                          </a:solidFill>
                          <a:latin typeface="Arabic Typesetting" panose="03020402040406030203" pitchFamily="66" charset="-78"/>
                          <a:cs typeface="Arabic Typesetting" panose="03020402040406030203" pitchFamily="66" charset="-78"/>
                        </a:rPr>
                        <a:t>فول الصويا</a:t>
                      </a:r>
                      <a:endParaRPr lang="en-US" sz="3200" b="1" dirty="0">
                        <a:solidFill>
                          <a:schemeClr val="tx1"/>
                        </a:solidFill>
                        <a:latin typeface="Arabic Typesetting" panose="03020402040406030203" pitchFamily="66" charset="-78"/>
                        <a:cs typeface="Arabic Typesetting" panose="03020402040406030203" pitchFamily="66" charset="-78"/>
                      </a:endParaRPr>
                    </a:p>
                  </a:txBody>
                  <a:tcPr/>
                </a:tc>
                <a:extLst>
                  <a:ext uri="{0D108BD9-81ED-4DB2-BD59-A6C34878D82A}">
                    <a16:rowId xmlns:a16="http://schemas.microsoft.com/office/drawing/2014/main" val="10001"/>
                  </a:ext>
                </a:extLst>
              </a:tr>
              <a:tr h="817168">
                <a:tc>
                  <a:txBody>
                    <a:bodyPr/>
                    <a:lstStyle/>
                    <a:p>
                      <a:pPr algn="r" rtl="1"/>
                      <a:r>
                        <a:rPr lang="ar-IQ" sz="3200" dirty="0">
                          <a:solidFill>
                            <a:schemeClr val="tx1"/>
                          </a:solidFill>
                          <a:latin typeface="Arabic Typesetting" panose="03020402040406030203" pitchFamily="66" charset="-78"/>
                          <a:cs typeface="Arabic Typesetting" panose="03020402040406030203" pitchFamily="66" charset="-78"/>
                        </a:rPr>
                        <a:t>اضافة الجينات</a:t>
                      </a:r>
                      <a:r>
                        <a:rPr lang="ar-IQ" sz="3200" baseline="0" dirty="0">
                          <a:solidFill>
                            <a:schemeClr val="tx1"/>
                          </a:solidFill>
                          <a:latin typeface="Arabic Typesetting" panose="03020402040406030203" pitchFamily="66" charset="-78"/>
                          <a:cs typeface="Arabic Typesetting" panose="03020402040406030203" pitchFamily="66" charset="-78"/>
                        </a:rPr>
                        <a:t> المسؤولة عن انتاج انزيم تأخير تليين الفاكهة بعد القطف.</a:t>
                      </a:r>
                      <a:endParaRPr lang="en-US" sz="3200" dirty="0">
                        <a:solidFill>
                          <a:schemeClr val="tx1"/>
                        </a:solidFill>
                        <a:latin typeface="Arabic Typesetting" panose="03020402040406030203" pitchFamily="66" charset="-78"/>
                        <a:cs typeface="Arabic Typesetting" panose="03020402040406030203" pitchFamily="66" charset="-78"/>
                      </a:endParaRPr>
                    </a:p>
                  </a:txBody>
                  <a:tcPr/>
                </a:tc>
                <a:tc>
                  <a:txBody>
                    <a:bodyPr/>
                    <a:lstStyle/>
                    <a:p>
                      <a:pPr algn="ctr" rtl="1"/>
                      <a:r>
                        <a:rPr lang="ar-IQ" sz="3200" b="1" dirty="0">
                          <a:solidFill>
                            <a:schemeClr val="tx1"/>
                          </a:solidFill>
                          <a:latin typeface="Arabic Typesetting" panose="03020402040406030203" pitchFamily="66" charset="-78"/>
                          <a:cs typeface="Arabic Typesetting" panose="03020402040406030203" pitchFamily="66" charset="-78"/>
                        </a:rPr>
                        <a:t>البندورة</a:t>
                      </a:r>
                      <a:endParaRPr lang="en-US" sz="3200" b="1" dirty="0">
                        <a:solidFill>
                          <a:schemeClr val="tx1"/>
                        </a:solidFill>
                        <a:latin typeface="Arabic Typesetting" panose="03020402040406030203" pitchFamily="66" charset="-78"/>
                        <a:cs typeface="Arabic Typesetting" panose="03020402040406030203" pitchFamily="66" charset="-78"/>
                      </a:endParaRPr>
                    </a:p>
                  </a:txBody>
                  <a:tcPr/>
                </a:tc>
                <a:extLst>
                  <a:ext uri="{0D108BD9-81ED-4DB2-BD59-A6C34878D82A}">
                    <a16:rowId xmlns:a16="http://schemas.microsoft.com/office/drawing/2014/main" val="10002"/>
                  </a:ext>
                </a:extLst>
              </a:tr>
              <a:tr h="1252264">
                <a:tc>
                  <a:txBody>
                    <a:bodyPr/>
                    <a:lstStyle/>
                    <a:p>
                      <a:pPr algn="r" rtl="1"/>
                      <a:r>
                        <a:rPr lang="ar-IQ" sz="3200" dirty="0">
                          <a:solidFill>
                            <a:schemeClr val="tx1"/>
                          </a:solidFill>
                          <a:latin typeface="Arabic Typesetting" panose="03020402040406030203" pitchFamily="66" charset="-78"/>
                          <a:cs typeface="Arabic Typesetting" panose="03020402040406030203" pitchFamily="66" charset="-78"/>
                        </a:rPr>
                        <a:t>اضافة</a:t>
                      </a:r>
                      <a:r>
                        <a:rPr lang="ar-IQ" sz="3200" baseline="0" dirty="0">
                          <a:solidFill>
                            <a:schemeClr val="tx1"/>
                          </a:solidFill>
                          <a:latin typeface="Arabic Typesetting" panose="03020402040406030203" pitchFamily="66" charset="-78"/>
                          <a:cs typeface="Arabic Typesetting" panose="03020402040406030203" pitchFamily="66" charset="-78"/>
                        </a:rPr>
                        <a:t> الجين المسؤول عن صناعة حبيبات النشأ والجين المسؤول عن انزيم صناعة سكر الاميلوز.</a:t>
                      </a:r>
                      <a:endParaRPr lang="en-US" sz="3200" dirty="0">
                        <a:solidFill>
                          <a:schemeClr val="tx1"/>
                        </a:solidFill>
                        <a:latin typeface="Arabic Typesetting" panose="03020402040406030203" pitchFamily="66" charset="-78"/>
                        <a:cs typeface="Arabic Typesetting" panose="03020402040406030203" pitchFamily="66" charset="-78"/>
                      </a:endParaRPr>
                    </a:p>
                  </a:txBody>
                  <a:tcPr/>
                </a:tc>
                <a:tc>
                  <a:txBody>
                    <a:bodyPr/>
                    <a:lstStyle/>
                    <a:p>
                      <a:pPr algn="ctr" rtl="1"/>
                      <a:r>
                        <a:rPr lang="ar-IQ" sz="3200" b="1" dirty="0">
                          <a:solidFill>
                            <a:schemeClr val="tx1"/>
                          </a:solidFill>
                          <a:latin typeface="Arabic Typesetting" panose="03020402040406030203" pitchFamily="66" charset="-78"/>
                          <a:cs typeface="Arabic Typesetting" panose="03020402040406030203" pitchFamily="66" charset="-78"/>
                        </a:rPr>
                        <a:t>البطاطا</a:t>
                      </a:r>
                      <a:endParaRPr lang="en-US" sz="3200" b="1" dirty="0">
                        <a:solidFill>
                          <a:schemeClr val="tx1"/>
                        </a:solidFill>
                        <a:latin typeface="Arabic Typesetting" panose="03020402040406030203" pitchFamily="66" charset="-78"/>
                        <a:cs typeface="Arabic Typesetting" panose="03020402040406030203" pitchFamily="66" charset="-78"/>
                      </a:endParaRPr>
                    </a:p>
                  </a:txBody>
                  <a:tcPr/>
                </a:tc>
                <a:extLst>
                  <a:ext uri="{0D108BD9-81ED-4DB2-BD59-A6C34878D82A}">
                    <a16:rowId xmlns:a16="http://schemas.microsoft.com/office/drawing/2014/main" val="10003"/>
                  </a:ext>
                </a:extLst>
              </a:tr>
              <a:tr h="904774">
                <a:tc>
                  <a:txBody>
                    <a:bodyPr/>
                    <a:lstStyle/>
                    <a:p>
                      <a:pPr algn="r" rtl="1"/>
                      <a:r>
                        <a:rPr lang="ar-IQ" sz="3200" dirty="0">
                          <a:solidFill>
                            <a:schemeClr val="tx1"/>
                          </a:solidFill>
                          <a:latin typeface="Arabic Typesetting" panose="03020402040406030203" pitchFamily="66" charset="-78"/>
                          <a:cs typeface="Arabic Typesetting" panose="03020402040406030203" pitchFamily="66" charset="-78"/>
                        </a:rPr>
                        <a:t>ادخال جينات جديدة ليصبح قادرا على انتاج كميات عالية من فيتامين</a:t>
                      </a:r>
                      <a:r>
                        <a:rPr lang="ar-IQ" sz="3200" baseline="0" dirty="0">
                          <a:solidFill>
                            <a:schemeClr val="tx1"/>
                          </a:solidFill>
                          <a:latin typeface="Arabic Typesetting" panose="03020402040406030203" pitchFamily="66" charset="-78"/>
                          <a:cs typeface="Arabic Typesetting" panose="03020402040406030203" pitchFamily="66" charset="-78"/>
                        </a:rPr>
                        <a:t> (أ).</a:t>
                      </a:r>
                      <a:endParaRPr lang="en-US" sz="3200" dirty="0">
                        <a:solidFill>
                          <a:schemeClr val="tx1"/>
                        </a:solidFill>
                        <a:latin typeface="Arabic Typesetting" panose="03020402040406030203" pitchFamily="66" charset="-78"/>
                        <a:cs typeface="Arabic Typesetting" panose="03020402040406030203" pitchFamily="66" charset="-78"/>
                      </a:endParaRPr>
                    </a:p>
                  </a:txBody>
                  <a:tcPr/>
                </a:tc>
                <a:tc>
                  <a:txBody>
                    <a:bodyPr/>
                    <a:lstStyle/>
                    <a:p>
                      <a:pPr algn="ctr" rtl="1"/>
                      <a:r>
                        <a:rPr lang="ar-IQ" sz="3200" b="1" dirty="0">
                          <a:solidFill>
                            <a:schemeClr val="tx1"/>
                          </a:solidFill>
                          <a:latin typeface="Arabic Typesetting" panose="03020402040406030203" pitchFamily="66" charset="-78"/>
                          <a:cs typeface="Arabic Typesetting" panose="03020402040406030203" pitchFamily="66" charset="-78"/>
                        </a:rPr>
                        <a:t>الارز</a:t>
                      </a:r>
                      <a:r>
                        <a:rPr lang="ar-IQ" sz="3200" b="1" baseline="0" dirty="0">
                          <a:solidFill>
                            <a:schemeClr val="tx1"/>
                          </a:solidFill>
                          <a:latin typeface="Arabic Typesetting" panose="03020402040406030203" pitchFamily="66" charset="-78"/>
                          <a:cs typeface="Arabic Typesetting" panose="03020402040406030203" pitchFamily="66" charset="-78"/>
                        </a:rPr>
                        <a:t> الذهبي </a:t>
                      </a:r>
                      <a:endParaRPr lang="en-US" sz="3200" b="1" dirty="0">
                        <a:solidFill>
                          <a:schemeClr val="tx1"/>
                        </a:solidFill>
                        <a:latin typeface="Arabic Typesetting" panose="03020402040406030203" pitchFamily="66" charset="-78"/>
                        <a:cs typeface="Arabic Typesetting" panose="03020402040406030203" pitchFamily="66" charset="-78"/>
                      </a:endParaRPr>
                    </a:p>
                  </a:txBody>
                  <a:tcPr/>
                </a:tc>
                <a:extLst>
                  <a:ext uri="{0D108BD9-81ED-4DB2-BD59-A6C34878D82A}">
                    <a16:rowId xmlns:a16="http://schemas.microsoft.com/office/drawing/2014/main" val="10004"/>
                  </a:ext>
                </a:extLst>
              </a:tr>
            </a:tbl>
          </a:graphicData>
        </a:graphic>
      </p:graphicFrame>
      <p:pic>
        <p:nvPicPr>
          <p:cNvPr id="2" name="Content Placeholder 8">
            <a:extLst>
              <a:ext uri="{FF2B5EF4-FFF2-40B4-BE49-F238E27FC236}">
                <a16:creationId xmlns:a16="http://schemas.microsoft.com/office/drawing/2014/main" id="{442A30DB-DCC4-BA9B-A9BF-8E7B1EE6A41C}"/>
              </a:ext>
            </a:extLst>
          </p:cNvPr>
          <p:cNvPicPr>
            <a:picLocks noChangeAspect="1"/>
          </p:cNvPicPr>
          <p:nvPr/>
        </p:nvPicPr>
        <p:blipFill>
          <a:blip r:embed="rId2"/>
          <a:stretch>
            <a:fillRect/>
          </a:stretch>
        </p:blipFill>
        <p:spPr>
          <a:xfrm>
            <a:off x="64655" y="701582"/>
            <a:ext cx="3315853" cy="4372098"/>
          </a:xfrm>
          <a:prstGeom prst="rect">
            <a:avLst/>
          </a:prstGeom>
        </p:spPr>
      </p:pic>
    </p:spTree>
    <p:extLst>
      <p:ext uri="{BB962C8B-B14F-4D97-AF65-F5344CB8AC3E}">
        <p14:creationId xmlns:p14="http://schemas.microsoft.com/office/powerpoint/2010/main" val="337120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07769C-5F93-B3A4-E87E-489CBD66AB99}"/>
              </a:ext>
            </a:extLst>
          </p:cNvPr>
          <p:cNvSpPr>
            <a:spLocks noGrp="1"/>
          </p:cNvSpPr>
          <p:nvPr>
            <p:ph type="title"/>
          </p:nvPr>
        </p:nvSpPr>
        <p:spPr>
          <a:xfrm>
            <a:off x="2220686" y="132183"/>
            <a:ext cx="5091929" cy="785327"/>
          </a:xfrm>
        </p:spPr>
        <p:txBody>
          <a:bodyPr>
            <a:normAutofit/>
          </a:bodyPr>
          <a:lstStyle/>
          <a:p>
            <a:r>
              <a:rPr lang="ar-IQ" sz="3200" dirty="0">
                <a:solidFill>
                  <a:srgbClr val="FF0000"/>
                </a:solidFill>
                <a:latin typeface="Aldhabi" panose="01000000000000000000" pitchFamily="2" charset="-78"/>
                <a:cs typeface="Aldhabi" panose="01000000000000000000" pitchFamily="2" charset="-78"/>
              </a:rPr>
              <a:t>تطبيقات التقنية الحيوية في مجال الثروة الحيوانية</a:t>
            </a:r>
            <a:endParaRPr lang="en-US" sz="3200" dirty="0">
              <a:solidFill>
                <a:srgbClr val="FF0000"/>
              </a:solidFill>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A4547386-1933-89AD-67DE-276823378E36}"/>
              </a:ext>
            </a:extLst>
          </p:cNvPr>
          <p:cNvSpPr>
            <a:spLocks noGrp="1"/>
          </p:cNvSpPr>
          <p:nvPr>
            <p:ph idx="1"/>
          </p:nvPr>
        </p:nvSpPr>
        <p:spPr>
          <a:xfrm>
            <a:off x="0" y="685800"/>
            <a:ext cx="6672943" cy="6172189"/>
          </a:xfrm>
        </p:spPr>
        <p:txBody>
          <a:bodyPr>
            <a:noAutofit/>
          </a:bodyPr>
          <a:lstStyle/>
          <a:p>
            <a:pPr algn="r" rtl="1">
              <a:lnSpc>
                <a:spcPct val="150000"/>
              </a:lnSpc>
            </a:pPr>
            <a:r>
              <a:rPr lang="ar-IQ" b="1" dirty="0">
                <a:latin typeface="Arabic Typesetting" panose="03020402040406030203" pitchFamily="66" charset="-78"/>
                <a:cs typeface="Arabic Typesetting" panose="03020402040406030203" pitchFamily="66" charset="-78"/>
              </a:rPr>
              <a:t>1.انتاج حيوانات معدلة وراثيا ذات قدرة على مقاومة الامراض وخاصة الفيروسية مثل الارانب والاسماك والابقار والخنازير</a:t>
            </a:r>
          </a:p>
          <a:p>
            <a:pPr algn="r" rtl="1">
              <a:lnSpc>
                <a:spcPct val="150000"/>
              </a:lnSpc>
            </a:pPr>
            <a:r>
              <a:rPr lang="ar-IQ" b="1" dirty="0">
                <a:latin typeface="Arabic Typesetting" panose="03020402040406030203" pitchFamily="66" charset="-78"/>
                <a:cs typeface="Arabic Typesetting" panose="03020402040406030203" pitchFamily="66" charset="-78"/>
              </a:rPr>
              <a:t>2. المعاجلة الجينية للحيوانات لزيادة سرعة نموها بتزويدها بالجين الخاص بهرمون النمو السريع وقد تم بالفعل انتاج عدد من الخنازير الامريكية والاسترالية وحيوانات المزرعة سريعة النمو وكذلك لزيادة قدرتها على انتاج اللحم وتحسين خواصه وزيادة .القدرة على ادرار اللبن</a:t>
            </a:r>
          </a:p>
          <a:p>
            <a:pPr algn="r" rtl="1">
              <a:lnSpc>
                <a:spcPct val="150000"/>
              </a:lnSpc>
            </a:pPr>
            <a:r>
              <a:rPr lang="ar-IQ" b="1" dirty="0">
                <a:latin typeface="Arabic Typesetting" panose="03020402040406030203" pitchFamily="66" charset="-78"/>
                <a:cs typeface="Arabic Typesetting" panose="03020402040406030203" pitchFamily="66" charset="-78"/>
              </a:rPr>
              <a:t>3..انتاج اغنام ذات صوف عالي الجودة.</a:t>
            </a:r>
          </a:p>
          <a:p>
            <a:pPr algn="r" rtl="1">
              <a:lnSpc>
                <a:spcPct val="150000"/>
              </a:lnSpc>
            </a:pPr>
            <a:r>
              <a:rPr lang="ar-IQ" b="1" dirty="0">
                <a:latin typeface="Arabic Typesetting" panose="03020402040406030203" pitchFamily="66" charset="-78"/>
                <a:cs typeface="Arabic Typesetting" panose="03020402040406030203" pitchFamily="66" charset="-78"/>
              </a:rPr>
              <a:t>4..تقسيم جنين الماشية والحصول على توائم ثنائية وثلاثية ورباعية لزيادة الناتج من الثروة الحيوانية.</a:t>
            </a:r>
            <a:endParaRPr lang="en-US" b="1" dirty="0">
              <a:latin typeface="Arabic Typesetting" panose="03020402040406030203" pitchFamily="66" charset="-78"/>
              <a:cs typeface="Arabic Typesetting" panose="03020402040406030203" pitchFamily="66" charset="-78"/>
            </a:endParaRPr>
          </a:p>
        </p:txBody>
      </p:sp>
      <p:pic>
        <p:nvPicPr>
          <p:cNvPr id="4" name="Content Placeholder 4">
            <a:extLst>
              <a:ext uri="{FF2B5EF4-FFF2-40B4-BE49-F238E27FC236}">
                <a16:creationId xmlns:a16="http://schemas.microsoft.com/office/drawing/2014/main" id="{D7C62779-5811-F8EF-A827-371D20A60383}"/>
              </a:ext>
            </a:extLst>
          </p:cNvPr>
          <p:cNvPicPr>
            <a:picLocks noChangeAspect="1"/>
          </p:cNvPicPr>
          <p:nvPr/>
        </p:nvPicPr>
        <p:blipFill>
          <a:blip r:embed="rId2"/>
          <a:srcRect l="28770" r="805"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0923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inger touching a green screen&#10;&#10;Description automatically generated">
            <a:extLst>
              <a:ext uri="{FF2B5EF4-FFF2-40B4-BE49-F238E27FC236}">
                <a16:creationId xmlns:a16="http://schemas.microsoft.com/office/drawing/2014/main" id="{139BACB0-117E-E7A1-1D97-7DF47F45596E}"/>
              </a:ext>
            </a:extLst>
          </p:cNvPr>
          <p:cNvPicPr>
            <a:picLocks noChangeAspect="1"/>
          </p:cNvPicPr>
          <p:nvPr/>
        </p:nvPicPr>
        <p:blipFill>
          <a:blip r:embed="rId2"/>
          <a:srcRect l="20688"/>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6E3F14-C634-6D46-B3D3-76E1FF840618}"/>
              </a:ext>
            </a:extLst>
          </p:cNvPr>
          <p:cNvSpPr>
            <a:spLocks noGrp="1"/>
          </p:cNvSpPr>
          <p:nvPr>
            <p:ph type="title"/>
          </p:nvPr>
        </p:nvSpPr>
        <p:spPr>
          <a:xfrm>
            <a:off x="6968335" y="365120"/>
            <a:ext cx="4373696" cy="1375540"/>
          </a:xfrm>
        </p:spPr>
        <p:txBody>
          <a:bodyPr>
            <a:normAutofit/>
          </a:bodyPr>
          <a:lstStyle/>
          <a:p>
            <a:pPr algn="r"/>
            <a:r>
              <a:rPr lang="ar-IQ" sz="3600" dirty="0">
                <a:solidFill>
                  <a:schemeClr val="accent6">
                    <a:lumMod val="75000"/>
                  </a:schemeClr>
                </a:solidFill>
                <a:latin typeface="Calibri Light" panose="020F0302020204030204" pitchFamily="34" charset="0"/>
                <a:ea typeface="Calibri Light" panose="020F0302020204030204" pitchFamily="34" charset="0"/>
                <a:cs typeface="Calibri Light" panose="020F0302020204030204" pitchFamily="34" charset="0"/>
              </a:rPr>
              <a:t>التكنولوجيا الحيوية الخضراء </a:t>
            </a:r>
            <a:endParaRPr lang="en-US" sz="3600" dirty="0">
              <a:solidFill>
                <a:schemeClr val="accent6">
                  <a:lumMod val="7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CEEE9367-D2A8-734B-683F-794FE7DCA6FA}"/>
              </a:ext>
            </a:extLst>
          </p:cNvPr>
          <p:cNvSpPr>
            <a:spLocks noGrp="1"/>
          </p:cNvSpPr>
          <p:nvPr>
            <p:ph idx="1"/>
          </p:nvPr>
        </p:nvSpPr>
        <p:spPr>
          <a:xfrm>
            <a:off x="6797407" y="1740665"/>
            <a:ext cx="5144923" cy="4913523"/>
          </a:xfrm>
        </p:spPr>
        <p:txBody>
          <a:bodyPr>
            <a:normAutofit lnSpcReduction="10000"/>
          </a:bodyPr>
          <a:lstStyle/>
          <a:p>
            <a:pPr algn="ctr" rtl="1">
              <a:lnSpc>
                <a:spcPct val="150000"/>
              </a:lnSpc>
            </a:pPr>
            <a:r>
              <a:rPr lang="ar-IQ" b="1" dirty="0">
                <a:latin typeface="Calibri Light" panose="020F0302020204030204" pitchFamily="34" charset="0"/>
                <a:ea typeface="Calibri Light" panose="020F0302020204030204" pitchFamily="34" charset="0"/>
                <a:cs typeface="Calibri Light" panose="020F0302020204030204" pitchFamily="34" charset="0"/>
              </a:rPr>
              <a:t>هي تكنولوجيا حيوية خاصة بالمجال الزراعي حيث يتم تطبيقها من اجل انتاج نباتات معدلة وراثيا كما يتم استخدامها من اجل زراعة الانسجة وتصنيع المبيدات الحشرية غير الكيميائية والاسمدة الحيوية وتدخل في تطوير العديد من التطبيقات الخاصة بالزراعة والتي تعمل على تطوير صناعة الغذاء بشكل كبير. </a:t>
            </a:r>
            <a:endParaRPr lang="en-US" b="1"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38919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992" y="262228"/>
            <a:ext cx="3897086" cy="828406"/>
          </a:xfrm>
        </p:spPr>
        <p:txBody>
          <a:bodyPr>
            <a:normAutofit/>
          </a:bodyPr>
          <a:lstStyle/>
          <a:p>
            <a:pPr algn="r" rtl="1"/>
            <a:r>
              <a:rPr lang="ar-IQ" sz="3200" dirty="0">
                <a:solidFill>
                  <a:srgbClr val="00B050"/>
                </a:solidFill>
                <a:latin typeface="Andalus" panose="02020603050405020304" pitchFamily="18" charset="-78"/>
                <a:cs typeface="Andalus" panose="02020603050405020304" pitchFamily="18" charset="-78"/>
              </a:rPr>
              <a:t>علاقة التقنية بالزراعة</a:t>
            </a:r>
            <a:endParaRPr lang="en-US" sz="3200" dirty="0">
              <a:solidFill>
                <a:srgbClr val="00B050"/>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97056" y="981777"/>
            <a:ext cx="11989067" cy="5727032"/>
          </a:xfrm>
        </p:spPr>
        <p:txBody>
          <a:bodyPr>
            <a:normAutofit/>
          </a:bodyPr>
          <a:lstStyle/>
          <a:p>
            <a:pPr marL="0" indent="0" algn="just" rtl="1">
              <a:lnSpc>
                <a:spcPct val="150000"/>
              </a:lnSpc>
              <a:buNone/>
            </a:pPr>
            <a:r>
              <a:rPr lang="ar-IQ" sz="3200" b="1" dirty="0">
                <a:solidFill>
                  <a:schemeClr val="accent1">
                    <a:lumMod val="50000"/>
                  </a:schemeClr>
                </a:solidFill>
                <a:latin typeface="Arabic Typesetting" panose="03020402040406030203" pitchFamily="66" charset="-78"/>
                <a:cs typeface="Arabic Typesetting" panose="03020402040406030203" pitchFamily="66" charset="-78"/>
              </a:rPr>
              <a:t>يتداخل علم التقنية الحيوية بالزراعة بشكل كبير وعلى مدى التاريخ فالزراعة توفر المواد الاولية التي يتم تحويلها بعمليات التقنية الحيوية الى مواد كيمياوية و بروتينات و غيرها من المواد ومن جهة اخرى نلاحظ ان التقنية الحيوية توفر العديد من الخدمات للزراعة منها</a:t>
            </a:r>
            <a:r>
              <a:rPr lang="ar-IQ" sz="3200" b="1" dirty="0">
                <a:latin typeface="Arabic Typesetting" panose="03020402040406030203" pitchFamily="66" charset="-78"/>
                <a:cs typeface="Arabic Typesetting" panose="03020402040406030203" pitchFamily="66" charset="-78"/>
              </a:rPr>
              <a:t>:</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1- تساهم في تطوير وتحسين النباتات من نواحي مختلفة مثل زيادة محتواها من البروتينات أو جعل النباتات مثل الحبوب ان تنتج الحوامض الامينية الاساسية التي تنقصها من خلال التلاعب الوراثي .</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فضلا عن انتاج نباتات يمكن ان تزرع على مدار السنة وذلك بانتخاب الطفرات الملائمة .</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ومن جهة اخرى فقد ساهمت تقنيات زراعة الخلايا النباتية في امكانية انتاج اعداد كبيرة من النباتات الخالية من الاصابات المرضية والمقاومة للامراض والتي بطبيعة الحال تكون ذات انتاجية عالية. </a:t>
            </a:r>
            <a:endParaRPr lang="en-US" sz="3200" b="1" dirty="0">
              <a:latin typeface="Arabic Typesetting" panose="03020402040406030203" pitchFamily="66" charset="-78"/>
              <a:cs typeface="Arabic Typesetting" panose="03020402040406030203" pitchFamily="66" charset="-78"/>
            </a:endParaRPr>
          </a:p>
        </p:txBody>
      </p:sp>
      <p:pic>
        <p:nvPicPr>
          <p:cNvPr id="5" name="Picture 4"/>
          <p:cNvPicPr>
            <a:picLocks noChangeAspect="1"/>
          </p:cNvPicPr>
          <p:nvPr/>
        </p:nvPicPr>
        <p:blipFill>
          <a:blip r:embed="rId2"/>
          <a:stretch>
            <a:fillRect/>
          </a:stretch>
        </p:blipFill>
        <p:spPr>
          <a:xfrm>
            <a:off x="327259" y="3506635"/>
            <a:ext cx="3936733" cy="1768009"/>
          </a:xfrm>
          <a:prstGeom prst="rect">
            <a:avLst/>
          </a:prstGeom>
        </p:spPr>
      </p:pic>
    </p:spTree>
    <p:extLst>
      <p:ext uri="{BB962C8B-B14F-4D97-AF65-F5344CB8AC3E}">
        <p14:creationId xmlns:p14="http://schemas.microsoft.com/office/powerpoint/2010/main" val="4086882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7" y="182880"/>
            <a:ext cx="12002704" cy="6506678"/>
          </a:xfrm>
        </p:spPr>
        <p:txBody>
          <a:bodyPr>
            <a:normAutofit/>
          </a:bodyPr>
          <a:lstStyle/>
          <a:p>
            <a:pPr marL="0" indent="0" algn="r" rtl="1">
              <a:lnSpc>
                <a:spcPct val="150000"/>
              </a:lnSpc>
              <a:buNone/>
            </a:pPr>
            <a:r>
              <a:rPr lang="ar-IQ" sz="3200" b="1" dirty="0">
                <a:latin typeface="Arabic Typesetting" panose="03020402040406030203" pitchFamily="66" charset="-78"/>
                <a:cs typeface="Arabic Typesetting" panose="03020402040406030203" pitchFamily="66" charset="-78"/>
              </a:rPr>
              <a:t>2-</a:t>
            </a:r>
            <a:r>
              <a:rPr lang="en-US" sz="3200" b="1" dirty="0">
                <a:latin typeface="Arabic Typesetting" panose="03020402040406030203" pitchFamily="66" charset="-78"/>
                <a:cs typeface="Arabic Typesetting" panose="03020402040406030203" pitchFamily="66" charset="-78"/>
              </a:rPr>
              <a:t> </a:t>
            </a:r>
            <a:r>
              <a:rPr lang="ar-IQ" sz="3200" b="1" dirty="0">
                <a:latin typeface="Arabic Typesetting" panose="03020402040406030203" pitchFamily="66" charset="-78"/>
                <a:cs typeface="Arabic Typesetting" panose="03020402040406030203" pitchFamily="66" charset="-78"/>
              </a:rPr>
              <a:t>ان عملية التقنية الحيوية توفر بعض المغذيات للنباتات وذلك من خلال توفير النيتروجين في التربة الذي يعد احد الامثلة الشائعة في هذا الموضوع اذ تضاف الاحياء المجهرية المثبتة للنيتروجين مثل </a:t>
            </a:r>
            <a:r>
              <a:rPr lang="en-US" sz="3200" b="1" dirty="0" err="1">
                <a:latin typeface="Arabic Typesetting" panose="03020402040406030203" pitchFamily="66" charset="-78"/>
                <a:cs typeface="Arabic Typesetting" panose="03020402040406030203" pitchFamily="66" charset="-78"/>
              </a:rPr>
              <a:t>Azotobacter</a:t>
            </a:r>
            <a:r>
              <a:rPr lang="en-US" sz="3200" b="1" dirty="0">
                <a:latin typeface="Arabic Typesetting" panose="03020402040406030203" pitchFamily="66" charset="-78"/>
                <a:cs typeface="Arabic Typesetting" panose="03020402040406030203" pitchFamily="66" charset="-78"/>
              </a:rPr>
              <a:t>, Rhizobium</a:t>
            </a:r>
            <a:r>
              <a:rPr lang="ar-IQ" sz="3200" b="1" dirty="0">
                <a:latin typeface="Arabic Typesetting" panose="03020402040406030203" pitchFamily="66" charset="-78"/>
                <a:cs typeface="Arabic Typesetting" panose="03020402040406030203" pitchFamily="66" charset="-78"/>
              </a:rPr>
              <a:t> او استعمال الطحالب الخضراء المزرقة على افتراض ان هذة الاحياء المضافة تكون لها القابلية على مقاومة الظروف البيئية والتنافس مع الاحياء الاخرى.</a:t>
            </a:r>
          </a:p>
        </p:txBody>
      </p:sp>
      <p:pic>
        <p:nvPicPr>
          <p:cNvPr id="5" name="Content Placeholder 3"/>
          <p:cNvPicPr>
            <a:picLocks noChangeAspect="1"/>
          </p:cNvPicPr>
          <p:nvPr/>
        </p:nvPicPr>
        <p:blipFill>
          <a:blip r:embed="rId2"/>
          <a:stretch>
            <a:fillRect/>
          </a:stretch>
        </p:blipFill>
        <p:spPr>
          <a:xfrm>
            <a:off x="8758409" y="3429000"/>
            <a:ext cx="2251847" cy="2846622"/>
          </a:xfrm>
          <a:prstGeom prst="rect">
            <a:avLst/>
          </a:prstGeom>
        </p:spPr>
      </p:pic>
      <p:pic>
        <p:nvPicPr>
          <p:cNvPr id="6" name="Picture 5"/>
          <p:cNvPicPr>
            <a:picLocks noChangeAspect="1"/>
          </p:cNvPicPr>
          <p:nvPr/>
        </p:nvPicPr>
        <p:blipFill>
          <a:blip r:embed="rId3"/>
          <a:stretch>
            <a:fillRect/>
          </a:stretch>
        </p:blipFill>
        <p:spPr>
          <a:xfrm>
            <a:off x="313480" y="2492767"/>
            <a:ext cx="6789963" cy="4297856"/>
          </a:xfrm>
          <a:prstGeom prst="rect">
            <a:avLst/>
          </a:prstGeom>
        </p:spPr>
      </p:pic>
    </p:spTree>
    <p:extLst>
      <p:ext uri="{BB962C8B-B14F-4D97-AF65-F5344CB8AC3E}">
        <p14:creationId xmlns:p14="http://schemas.microsoft.com/office/powerpoint/2010/main" val="3457282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75385"/>
            <a:ext cx="10515600" cy="5801578"/>
          </a:xfrm>
        </p:spPr>
        <p:txBody>
          <a:bodyPr>
            <a:normAutofit/>
          </a:bodyPr>
          <a:lstStyle/>
          <a:p>
            <a:pPr marL="0" indent="0" algn="r" rtl="1">
              <a:lnSpc>
                <a:spcPct val="150000"/>
              </a:lnSpc>
              <a:buNone/>
            </a:pPr>
            <a:r>
              <a:rPr lang="ar-IQ" sz="3200" b="1" dirty="0">
                <a:latin typeface="Arabic Typesetting" panose="03020402040406030203" pitchFamily="66" charset="-78"/>
                <a:cs typeface="Arabic Typesetting" panose="03020402040406030203" pitchFamily="66" charset="-78"/>
              </a:rPr>
              <a:t>وياملون المشتغلون في هذا المجال في نقل الجينات الوراثية المسؤولة عن تثبيت النيتروجين  </a:t>
            </a:r>
            <a:r>
              <a:rPr lang="en-US" sz="3200" b="1" dirty="0">
                <a:latin typeface="Arabic Typesetting" panose="03020402040406030203" pitchFamily="66" charset="-78"/>
                <a:cs typeface="Arabic Typesetting" panose="03020402040406030203" pitchFamily="66" charset="-78"/>
              </a:rPr>
              <a:t>(Nitrogen Fixation Genes)</a:t>
            </a:r>
            <a:r>
              <a:rPr lang="ar-IQ" sz="3200" b="1" dirty="0">
                <a:latin typeface="Arabic Typesetting" panose="03020402040406030203" pitchFamily="66" charset="-78"/>
                <a:cs typeface="Arabic Typesetting" panose="03020402040406030203" pitchFamily="66" charset="-78"/>
              </a:rPr>
              <a:t> الى نباتات الحبوب وغيرها من المحاصيل لتصبح قادرة على تثبيت النيتروجين بنفسها وهذا بطبيعة الحال سيؤدي الى تقليل عمليات انتاج الامونيا.</a:t>
            </a:r>
          </a:p>
          <a:p>
            <a:pPr marL="0" indent="0" algn="r" rtl="1">
              <a:lnSpc>
                <a:spcPct val="150000"/>
              </a:lnSpc>
              <a:buNone/>
            </a:pPr>
            <a:r>
              <a:rPr lang="ar-IQ" sz="3200" b="1" dirty="0">
                <a:latin typeface="Arabic Typesetting" panose="03020402040406030203" pitchFamily="66" charset="-78"/>
                <a:cs typeface="Arabic Typesetting" panose="03020402040406030203" pitchFamily="66" charset="-78"/>
              </a:rPr>
              <a:t>وتهدف عمليات التقنية الى توفير الفسفور للنباتات بشكل جاهز وملائم وذلك باقامة علاقة بين جذور النباتات وبعض الفطريات التي يطلق عليها </a:t>
            </a:r>
            <a:r>
              <a:rPr lang="en-US" sz="3200" b="1" dirty="0" err="1">
                <a:latin typeface="Arabic Typesetting" panose="03020402040406030203" pitchFamily="66" charset="-78"/>
                <a:cs typeface="Arabic Typesetting" panose="03020402040406030203" pitchFamily="66" charset="-78"/>
              </a:rPr>
              <a:t>Mycorrhizal</a:t>
            </a:r>
            <a:r>
              <a:rPr lang="en-US" sz="3200" b="1" dirty="0">
                <a:latin typeface="Arabic Typesetting" panose="03020402040406030203" pitchFamily="66" charset="-78"/>
                <a:cs typeface="Arabic Typesetting" panose="03020402040406030203" pitchFamily="66" charset="-78"/>
              </a:rPr>
              <a:t> Association</a:t>
            </a:r>
            <a:r>
              <a:rPr lang="ar-IQ" sz="3200" b="1" dirty="0">
                <a:latin typeface="Arabic Typesetting" panose="03020402040406030203" pitchFamily="66" charset="-78"/>
                <a:cs typeface="Arabic Typesetting" panose="03020402040406030203" pitchFamily="66" charset="-78"/>
              </a:rPr>
              <a:t>.</a:t>
            </a:r>
            <a:endParaRPr lang="en-US" sz="3200" b="1" dirty="0">
              <a:latin typeface="Arabic Typesetting" panose="03020402040406030203" pitchFamily="66" charset="-78"/>
              <a:cs typeface="Arabic Typesetting" panose="03020402040406030203" pitchFamily="66" charset="-78"/>
            </a:endParaRPr>
          </a:p>
          <a:p>
            <a:pPr>
              <a:lnSpc>
                <a:spcPct val="150000"/>
              </a:lnSpc>
            </a:pPr>
            <a:endParaRPr lang="en-US" sz="3200" dirty="0"/>
          </a:p>
        </p:txBody>
      </p:sp>
      <p:pic>
        <p:nvPicPr>
          <p:cNvPr id="4" name="Picture 3"/>
          <p:cNvPicPr>
            <a:picLocks noChangeAspect="1"/>
          </p:cNvPicPr>
          <p:nvPr/>
        </p:nvPicPr>
        <p:blipFill>
          <a:blip r:embed="rId2"/>
          <a:stretch>
            <a:fillRect/>
          </a:stretch>
        </p:blipFill>
        <p:spPr>
          <a:xfrm>
            <a:off x="365634" y="3564932"/>
            <a:ext cx="4877051" cy="3060857"/>
          </a:xfrm>
          <a:prstGeom prst="rect">
            <a:avLst/>
          </a:prstGeom>
        </p:spPr>
      </p:pic>
    </p:spTree>
    <p:extLst>
      <p:ext uri="{BB962C8B-B14F-4D97-AF65-F5344CB8AC3E}">
        <p14:creationId xmlns:p14="http://schemas.microsoft.com/office/powerpoint/2010/main" val="2938310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79" y="125128"/>
            <a:ext cx="11944952" cy="6545179"/>
          </a:xfrm>
        </p:spPr>
        <p:txBody>
          <a:bodyPr>
            <a:normAutofit/>
          </a:bodyPr>
          <a:lstStyle/>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3-اما فيما يخص المبيدات واستبدالها فهناك نية لاستبدال المبيدات الكيميائية التي تسبب العديد من الاضرار وتلوث البيئة الى استعمال السيطرة الحكومية كما في انتاج المبيدات البكتيرية والفيروسية حيث تكون فعالة وكفوءة فضلا عن عدم تسببها للتلوث الكيميائي للبيئة.</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4- يمكن بواسطة التقنية الحيوية توفير العديد من الهرمونات ومنظمات النمو للنباتات وكذلك للحيوانات ذات العلاقة بالانتاج الزراعي.</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5- تحسين نوعية المواد العلفية لحيوانات الحقل من خلال استعمال بعض التقنيات في جعل المغذيات الموجودة في هذة الاعلاف بشكل سهل وعالي الامتصاص فضلا عن توفير اللقاحات والادوية لحمايتها. </a:t>
            </a:r>
          </a:p>
          <a:p>
            <a:pPr marL="0" indent="0" algn="just" rtl="1">
              <a:lnSpc>
                <a:spcPct val="150000"/>
              </a:lnSpc>
              <a:buNone/>
            </a:pPr>
            <a:endParaRPr lang="ar-IQ" sz="3200" b="1" dirty="0">
              <a:latin typeface="Arabic Typesetting" panose="03020402040406030203" pitchFamily="66" charset="-78"/>
              <a:cs typeface="Arabic Typesetting" panose="03020402040406030203" pitchFamily="66" charset="-78"/>
            </a:endParaRPr>
          </a:p>
          <a:p>
            <a:pPr marL="0" indent="0" algn="just" rtl="1">
              <a:lnSpc>
                <a:spcPct val="150000"/>
              </a:lnSpc>
              <a:buNone/>
            </a:pPr>
            <a:endParaRPr lang="ar-IQ" sz="3200" b="1" dirty="0">
              <a:latin typeface="Arabic Typesetting" panose="03020402040406030203" pitchFamily="66" charset="-78"/>
              <a:cs typeface="Arabic Typesetting" panose="03020402040406030203" pitchFamily="66" charset="-78"/>
            </a:endParaRPr>
          </a:p>
          <a:p>
            <a:pPr marL="0" indent="0" algn="just" rtl="1">
              <a:lnSpc>
                <a:spcPct val="150000"/>
              </a:lnSpc>
              <a:buNone/>
            </a:pPr>
            <a:endParaRPr lang="ar-IQ" sz="3200" b="1" dirty="0">
              <a:latin typeface="Arabic Typesetting" panose="03020402040406030203" pitchFamily="66" charset="-78"/>
              <a:cs typeface="Arabic Typesetting" panose="03020402040406030203" pitchFamily="66" charset="-78"/>
            </a:endParaRPr>
          </a:p>
          <a:p>
            <a:pPr marL="0" indent="0" algn="just" rtl="1">
              <a:lnSpc>
                <a:spcPct val="150000"/>
              </a:lnSpc>
              <a:buNone/>
            </a:pPr>
            <a:endParaRPr lang="ar-IQ" sz="3200" b="1" dirty="0">
              <a:latin typeface="Arabic Typesetting" panose="03020402040406030203" pitchFamily="66" charset="-78"/>
              <a:cs typeface="Arabic Typesetting" panose="03020402040406030203" pitchFamily="66" charset="-78"/>
            </a:endParaRPr>
          </a:p>
          <a:p>
            <a:pPr marL="0" indent="0" algn="just" rtl="1">
              <a:lnSpc>
                <a:spcPct val="150000"/>
              </a:lnSpc>
              <a:buNone/>
            </a:pPr>
            <a:endParaRPr lang="en-US" sz="3200" b="1" dirty="0">
              <a:latin typeface="Arabic Typesetting" panose="03020402040406030203" pitchFamily="66" charset="-78"/>
              <a:cs typeface="Arabic Typesetting" panose="03020402040406030203" pitchFamily="66" charset="-78"/>
            </a:endParaRPr>
          </a:p>
        </p:txBody>
      </p:sp>
      <p:pic>
        <p:nvPicPr>
          <p:cNvPr id="4" name="Picture 3"/>
          <p:cNvPicPr>
            <a:picLocks noChangeAspect="1"/>
          </p:cNvPicPr>
          <p:nvPr/>
        </p:nvPicPr>
        <p:blipFill>
          <a:blip r:embed="rId3"/>
          <a:stretch>
            <a:fillRect/>
          </a:stretch>
        </p:blipFill>
        <p:spPr>
          <a:xfrm>
            <a:off x="144379" y="3522847"/>
            <a:ext cx="5890661" cy="3147460"/>
          </a:xfrm>
          <a:prstGeom prst="rect">
            <a:avLst/>
          </a:prstGeom>
        </p:spPr>
      </p:pic>
    </p:spTree>
    <p:extLst>
      <p:ext uri="{BB962C8B-B14F-4D97-AF65-F5344CB8AC3E}">
        <p14:creationId xmlns:p14="http://schemas.microsoft.com/office/powerpoint/2010/main" val="3627371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6141" y="-89803"/>
            <a:ext cx="4365859" cy="856648"/>
          </a:xfrm>
        </p:spPr>
        <p:txBody>
          <a:bodyPr>
            <a:normAutofit/>
          </a:bodyPr>
          <a:lstStyle/>
          <a:p>
            <a:pPr algn="r" rtl="1"/>
            <a:r>
              <a:rPr lang="ar-IQ" sz="3600" dirty="0">
                <a:solidFill>
                  <a:srgbClr val="00B050"/>
                </a:solidFill>
                <a:latin typeface="Arabic Typesetting" panose="03020402040406030203" pitchFamily="66" charset="-78"/>
                <a:cs typeface="Arabic Typesetting" panose="03020402040406030203" pitchFamily="66" charset="-78"/>
              </a:rPr>
              <a:t>اهمية التقانات الحيوية في المجال الزراعي </a:t>
            </a:r>
            <a:endParaRPr lang="en-US" sz="3600" dirty="0">
              <a:solidFill>
                <a:srgbClr val="00B05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0" y="766845"/>
            <a:ext cx="12192000" cy="5759083"/>
          </a:xfrm>
        </p:spPr>
        <p:txBody>
          <a:bodyPr>
            <a:noAutofit/>
          </a:bodyPr>
          <a:lstStyle/>
          <a:p>
            <a:pPr marL="0" indent="0" algn="r" rtl="1">
              <a:buNone/>
            </a:pPr>
            <a:r>
              <a:rPr lang="ar-IQ" sz="3200" b="1" dirty="0">
                <a:latin typeface="Arabic Typesetting" panose="03020402040406030203" pitchFamily="66" charset="-78"/>
                <a:cs typeface="Arabic Typesetting" panose="03020402040406030203" pitchFamily="66" charset="-78"/>
              </a:rPr>
              <a:t>يمكن تعريف المحاصيل المحورة (المعدلة) وراثيا بانها تلك المحاصيل المطورة عن طريق ادخال جينات غريبة اليها لتحسين صفاتها الوراثية مثل </a:t>
            </a:r>
          </a:p>
          <a:p>
            <a:pPr marL="0" indent="0" algn="r" rtl="1">
              <a:buNone/>
            </a:pPr>
            <a:r>
              <a:rPr lang="ar-IQ" sz="3200" b="1" dirty="0">
                <a:latin typeface="Arabic Typesetting" panose="03020402040406030203" pitchFamily="66" charset="-78"/>
                <a:cs typeface="Arabic Typesetting" panose="03020402040406030203" pitchFamily="66" charset="-78"/>
              </a:rPr>
              <a:t>1- مقاومتها للامراض والحشرات .</a:t>
            </a:r>
          </a:p>
          <a:p>
            <a:pPr marL="0" indent="0" algn="r" rtl="1">
              <a:buNone/>
            </a:pPr>
            <a:r>
              <a:rPr lang="ar-IQ" sz="3200" b="1" dirty="0">
                <a:latin typeface="Arabic Typesetting" panose="03020402040406030203" pitchFamily="66" charset="-78"/>
                <a:cs typeface="Arabic Typesetting" panose="03020402040406030203" pitchFamily="66" charset="-78"/>
              </a:rPr>
              <a:t>2- تحملها للظروف البيئية القاسية مثل قلة المياة وزيادة نسبة الملوحة في التربة .</a:t>
            </a:r>
          </a:p>
          <a:p>
            <a:pPr marL="0" indent="0" algn="r" rtl="1">
              <a:buNone/>
            </a:pPr>
            <a:r>
              <a:rPr lang="ar-IQ" sz="3200" b="1" dirty="0">
                <a:latin typeface="Arabic Typesetting" panose="03020402040406030203" pitchFamily="66" charset="-78"/>
                <a:cs typeface="Arabic Typesetting" panose="03020402040406030203" pitchFamily="66" charset="-78"/>
              </a:rPr>
              <a:t>3- اضافة الى انتاج هذة المحاصيل المحورة وراثيا في عام 1996. </a:t>
            </a:r>
          </a:p>
          <a:p>
            <a:pPr marL="0" indent="0" algn="r" rtl="1">
              <a:buNone/>
            </a:pPr>
            <a:r>
              <a:rPr lang="ar-IQ" sz="3200" b="1" dirty="0">
                <a:latin typeface="Arabic Typesetting" panose="03020402040406030203" pitchFamily="66" charset="-78"/>
                <a:cs typeface="Arabic Typesetting" panose="03020402040406030203" pitchFamily="66" charset="-78"/>
              </a:rPr>
              <a:t>4- شهد العام 2006 زيادة هائلة في المساحات المزوزعة بالمحاصيل المحورة وراثيا .</a:t>
            </a:r>
          </a:p>
        </p:txBody>
      </p:sp>
      <p:pic>
        <p:nvPicPr>
          <p:cNvPr id="4" name="Picture 3"/>
          <p:cNvPicPr>
            <a:picLocks noChangeAspect="1"/>
          </p:cNvPicPr>
          <p:nvPr/>
        </p:nvPicPr>
        <p:blipFill>
          <a:blip r:embed="rId2"/>
          <a:stretch>
            <a:fillRect/>
          </a:stretch>
        </p:blipFill>
        <p:spPr>
          <a:xfrm>
            <a:off x="154005" y="2589195"/>
            <a:ext cx="4957010" cy="3936733"/>
          </a:xfrm>
          <a:prstGeom prst="rect">
            <a:avLst/>
          </a:prstGeom>
        </p:spPr>
      </p:pic>
    </p:spTree>
    <p:extLst>
      <p:ext uri="{BB962C8B-B14F-4D97-AF65-F5344CB8AC3E}">
        <p14:creationId xmlns:p14="http://schemas.microsoft.com/office/powerpoint/2010/main" val="963880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002" y="256707"/>
            <a:ext cx="11815812" cy="6346224"/>
          </a:xfrm>
        </p:spPr>
        <p:txBody>
          <a:bodyPr/>
          <a:lstStyle/>
          <a:p>
            <a:pPr marL="0" indent="0" algn="r" rtl="1">
              <a:buNone/>
            </a:pPr>
            <a:r>
              <a:rPr lang="ar-IQ" sz="3200" b="1" dirty="0">
                <a:solidFill>
                  <a:srgbClr val="00B050"/>
                </a:solidFill>
                <a:latin typeface="Arabic Typesetting" panose="03020402040406030203" pitchFamily="66" charset="-78"/>
                <a:cs typeface="Arabic Typesetting" panose="03020402040406030203" pitchFamily="66" charset="-78"/>
              </a:rPr>
              <a:t>ومن اهم المحاصيل المنتجة بالتقانات الاحيائية </a:t>
            </a:r>
            <a:r>
              <a:rPr lang="ar-IQ" sz="3200" b="1" dirty="0">
                <a:latin typeface="Arabic Typesetting" panose="03020402040406030203" pitchFamily="66" charset="-78"/>
                <a:cs typeface="Arabic Typesetting" panose="03020402040406030203" pitchFamily="66" charset="-78"/>
              </a:rPr>
              <a:t>:</a:t>
            </a:r>
          </a:p>
          <a:p>
            <a:pPr marL="0" indent="0" algn="r" rtl="1">
              <a:buNone/>
            </a:pPr>
            <a:r>
              <a:rPr lang="ar-IQ" b="1" dirty="0">
                <a:latin typeface="Arabic Typesetting" panose="03020402040406030203" pitchFamily="66" charset="-78"/>
                <a:cs typeface="Arabic Typesetting" panose="03020402040406030203" pitchFamily="66" charset="-78"/>
              </a:rPr>
              <a:t>1- فول الصويا حيث يزرع في العالم حاليا حوالي 58.6 مليون هكتار .</a:t>
            </a:r>
          </a:p>
          <a:p>
            <a:pPr marL="0" indent="0" algn="r" rtl="1">
              <a:buNone/>
            </a:pPr>
            <a:r>
              <a:rPr lang="ar-IQ" b="1" dirty="0">
                <a:latin typeface="Arabic Typesetting" panose="03020402040406030203" pitchFamily="66" charset="-78"/>
                <a:cs typeface="Arabic Typesetting" panose="03020402040406030203" pitchFamily="66" charset="-78"/>
              </a:rPr>
              <a:t>2- الذرة حيث تبلغ المساحة المزروعة 25.2 مليون هكتار . </a:t>
            </a:r>
          </a:p>
          <a:p>
            <a:pPr marL="0" indent="0" algn="r" rtl="1">
              <a:buNone/>
            </a:pPr>
            <a:r>
              <a:rPr lang="ar-IQ" b="1" dirty="0">
                <a:latin typeface="Arabic Typesetting" panose="03020402040406030203" pitchFamily="66" charset="-78"/>
                <a:cs typeface="Arabic Typesetting" panose="03020402040406030203" pitchFamily="66" charset="-78"/>
              </a:rPr>
              <a:t>3- يزرع نحو 13.4 مليون هكتار القطن المحور وراثيا                                                                    </a:t>
            </a:r>
            <a:r>
              <a:rPr lang="ar-IQ" b="1" dirty="0">
                <a:solidFill>
                  <a:srgbClr val="00B050"/>
                </a:solidFill>
                <a:latin typeface="Arabic Typesetting" panose="03020402040406030203" pitchFamily="66" charset="-78"/>
                <a:cs typeface="Arabic Typesetting" panose="03020402040406030203" pitchFamily="66" charset="-78"/>
              </a:rPr>
              <a:t>فول الصويا</a:t>
            </a:r>
          </a:p>
          <a:p>
            <a:pPr marL="0" indent="0" algn="r" rtl="1">
              <a:buNone/>
            </a:pPr>
            <a:r>
              <a:rPr lang="ar-IQ" b="1" dirty="0">
                <a:latin typeface="Arabic Typesetting" panose="03020402040406030203" pitchFamily="66" charset="-78"/>
                <a:cs typeface="Arabic Typesetting" panose="03020402040406030203" pitchFamily="66" charset="-78"/>
              </a:rPr>
              <a:t>4- بالاضافة الى ذلك هنالك مساحات صغيرة تزرع فيها اشتال البطاطا والبابايا التي ادخلت فيها جينات لتاخير النضج ومقاومة الفايروسات</a:t>
            </a:r>
            <a:endParaRPr lang="en-US" b="1" dirty="0">
              <a:latin typeface="Arabic Typesetting" panose="03020402040406030203" pitchFamily="66" charset="-78"/>
              <a:cs typeface="Arabic Typesetting" panose="03020402040406030203" pitchFamily="66" charset="-78"/>
            </a:endParaRPr>
          </a:p>
          <a:p>
            <a:pPr marL="0" indent="0">
              <a:buNone/>
            </a:pPr>
            <a:endParaRPr lang="en-US" dirty="0"/>
          </a:p>
        </p:txBody>
      </p:sp>
      <p:pic>
        <p:nvPicPr>
          <p:cNvPr id="4" name="Picture 3"/>
          <p:cNvPicPr>
            <a:picLocks noChangeAspect="1"/>
          </p:cNvPicPr>
          <p:nvPr/>
        </p:nvPicPr>
        <p:blipFill>
          <a:blip r:embed="rId2"/>
          <a:stretch>
            <a:fillRect/>
          </a:stretch>
        </p:blipFill>
        <p:spPr>
          <a:xfrm>
            <a:off x="240504" y="3005368"/>
            <a:ext cx="3619228" cy="3074343"/>
          </a:xfrm>
          <a:prstGeom prst="rect">
            <a:avLst/>
          </a:prstGeom>
        </p:spPr>
      </p:pic>
      <p:pic>
        <p:nvPicPr>
          <p:cNvPr id="5" name="Picture 4"/>
          <p:cNvPicPr>
            <a:picLocks noChangeAspect="1"/>
          </p:cNvPicPr>
          <p:nvPr/>
        </p:nvPicPr>
        <p:blipFill>
          <a:blip r:embed="rId3"/>
          <a:stretch>
            <a:fillRect/>
          </a:stretch>
        </p:blipFill>
        <p:spPr>
          <a:xfrm>
            <a:off x="0" y="1"/>
            <a:ext cx="5005137" cy="1690516"/>
          </a:xfrm>
          <a:prstGeom prst="rect">
            <a:avLst/>
          </a:prstGeom>
        </p:spPr>
      </p:pic>
      <p:sp>
        <p:nvSpPr>
          <p:cNvPr id="6" name="TextBox 5"/>
          <p:cNvSpPr txBox="1"/>
          <p:nvPr/>
        </p:nvSpPr>
        <p:spPr>
          <a:xfrm>
            <a:off x="1503887" y="6245067"/>
            <a:ext cx="1412566" cy="523220"/>
          </a:xfrm>
          <a:prstGeom prst="rect">
            <a:avLst/>
          </a:prstGeom>
          <a:noFill/>
        </p:spPr>
        <p:txBody>
          <a:bodyPr wrap="none" rtlCol="0">
            <a:spAutoFit/>
          </a:bodyPr>
          <a:lstStyle/>
          <a:p>
            <a:r>
              <a:rPr lang="ar-IQ" sz="2800" b="1" dirty="0">
                <a:solidFill>
                  <a:srgbClr val="00B050"/>
                </a:solidFill>
                <a:latin typeface="Arabic Typesetting" panose="03020402040406030203" pitchFamily="66" charset="-78"/>
                <a:cs typeface="Arabic Typesetting" panose="03020402040406030203" pitchFamily="66" charset="-78"/>
              </a:rPr>
              <a:t>     نبات البابايا</a:t>
            </a:r>
            <a:endParaRPr lang="en-US" sz="2800" b="1" dirty="0">
              <a:solidFill>
                <a:srgbClr val="00B050"/>
              </a:solidFill>
              <a:latin typeface="Arabic Typesetting" panose="03020402040406030203" pitchFamily="66" charset="-78"/>
              <a:cs typeface="Arabic Typesetting" panose="03020402040406030203" pitchFamily="66" charset="-78"/>
            </a:endParaRPr>
          </a:p>
        </p:txBody>
      </p:sp>
      <p:pic>
        <p:nvPicPr>
          <p:cNvPr id="7" name="Picture 6"/>
          <p:cNvPicPr>
            <a:picLocks noChangeAspect="1"/>
          </p:cNvPicPr>
          <p:nvPr/>
        </p:nvPicPr>
        <p:blipFill>
          <a:blip r:embed="rId4"/>
          <a:stretch>
            <a:fillRect/>
          </a:stretch>
        </p:blipFill>
        <p:spPr>
          <a:xfrm>
            <a:off x="4199423" y="3005367"/>
            <a:ext cx="3676850" cy="3074343"/>
          </a:xfrm>
          <a:prstGeom prst="rect">
            <a:avLst/>
          </a:prstGeom>
        </p:spPr>
      </p:pic>
      <p:sp>
        <p:nvSpPr>
          <p:cNvPr id="8" name="TextBox 7"/>
          <p:cNvSpPr txBox="1"/>
          <p:nvPr/>
        </p:nvSpPr>
        <p:spPr>
          <a:xfrm>
            <a:off x="5597090" y="6162389"/>
            <a:ext cx="1472665" cy="523220"/>
          </a:xfrm>
          <a:prstGeom prst="rect">
            <a:avLst/>
          </a:prstGeom>
          <a:noFill/>
        </p:spPr>
        <p:txBody>
          <a:bodyPr wrap="square" rtlCol="0">
            <a:spAutoFit/>
          </a:bodyPr>
          <a:lstStyle/>
          <a:p>
            <a:r>
              <a:rPr lang="ar-IQ" sz="2800" b="1" dirty="0">
                <a:solidFill>
                  <a:srgbClr val="00B050"/>
                </a:solidFill>
                <a:latin typeface="Arabic Typesetting" panose="03020402040406030203" pitchFamily="66" charset="-78"/>
                <a:cs typeface="Arabic Typesetting" panose="03020402040406030203" pitchFamily="66" charset="-78"/>
              </a:rPr>
              <a:t>نبات الذرة</a:t>
            </a:r>
            <a:endParaRPr lang="en-US" sz="2800" b="1" dirty="0">
              <a:solidFill>
                <a:srgbClr val="00B050"/>
              </a:solidFill>
              <a:latin typeface="Arabic Typesetting" panose="03020402040406030203" pitchFamily="66" charset="-78"/>
              <a:cs typeface="Arabic Typesetting" panose="03020402040406030203" pitchFamily="66" charset="-78"/>
            </a:endParaRPr>
          </a:p>
        </p:txBody>
      </p:sp>
      <p:pic>
        <p:nvPicPr>
          <p:cNvPr id="9" name="Picture 8"/>
          <p:cNvPicPr>
            <a:picLocks noChangeAspect="1"/>
          </p:cNvPicPr>
          <p:nvPr/>
        </p:nvPicPr>
        <p:blipFill>
          <a:blip r:embed="rId5"/>
          <a:stretch>
            <a:fillRect/>
          </a:stretch>
        </p:blipFill>
        <p:spPr>
          <a:xfrm>
            <a:off x="8215964" y="3005366"/>
            <a:ext cx="3676850" cy="3074343"/>
          </a:xfrm>
          <a:prstGeom prst="rect">
            <a:avLst/>
          </a:prstGeom>
        </p:spPr>
      </p:pic>
      <p:sp>
        <p:nvSpPr>
          <p:cNvPr id="10" name="TextBox 9"/>
          <p:cNvSpPr txBox="1"/>
          <p:nvPr/>
        </p:nvSpPr>
        <p:spPr>
          <a:xfrm>
            <a:off x="9750392" y="6079710"/>
            <a:ext cx="1068404" cy="523220"/>
          </a:xfrm>
          <a:prstGeom prst="rect">
            <a:avLst/>
          </a:prstGeom>
          <a:noFill/>
        </p:spPr>
        <p:txBody>
          <a:bodyPr wrap="square" rtlCol="0">
            <a:spAutoFit/>
          </a:bodyPr>
          <a:lstStyle/>
          <a:p>
            <a:r>
              <a:rPr lang="ar-IQ" sz="2800" b="1" dirty="0">
                <a:solidFill>
                  <a:srgbClr val="00B050"/>
                </a:solidFill>
                <a:latin typeface="Arabic Typesetting" panose="03020402040406030203" pitchFamily="66" charset="-78"/>
                <a:cs typeface="Arabic Typesetting" panose="03020402040406030203" pitchFamily="66" charset="-78"/>
              </a:rPr>
              <a:t>نبات القطن</a:t>
            </a:r>
            <a:endParaRPr lang="en-US" sz="2800" b="1" dirty="0">
              <a:solidFill>
                <a:srgbClr val="00B05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385874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3058" y="664301"/>
            <a:ext cx="5524099" cy="693654"/>
          </a:xfrm>
        </p:spPr>
        <p:txBody>
          <a:bodyPr>
            <a:noAutofit/>
          </a:bodyPr>
          <a:lstStyle/>
          <a:p>
            <a:pPr algn="r" rtl="1"/>
            <a:r>
              <a:rPr lang="ar-IQ" sz="4800" dirty="0">
                <a:solidFill>
                  <a:srgbClr val="00B0F0"/>
                </a:solidFill>
                <a:latin typeface="Arabic Typesetting" panose="03020402040406030203" pitchFamily="66" charset="-78"/>
                <a:cs typeface="Arabic Typesetting" panose="03020402040406030203" pitchFamily="66" charset="-78"/>
              </a:rPr>
              <a:t>علاقة التقنية الحيوية بالصناعات الغذائية</a:t>
            </a:r>
            <a:endParaRPr lang="en-US" sz="4800" dirty="0">
              <a:solidFill>
                <a:srgbClr val="00B0F0"/>
              </a:solidFill>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183682" y="1454048"/>
            <a:ext cx="12008318" cy="5986279"/>
          </a:xfrm>
        </p:spPr>
        <p:txBody>
          <a:bodyPr>
            <a:normAutofit/>
          </a:bodyPr>
          <a:lstStyle/>
          <a:p>
            <a:pPr marL="0" indent="0" algn="r" rtl="1">
              <a:lnSpc>
                <a:spcPct val="150000"/>
              </a:lnSpc>
              <a:buNone/>
            </a:pPr>
            <a:r>
              <a:rPr lang="ar-IQ" sz="3600" b="1" dirty="0">
                <a:latin typeface="Arabic Typesetting" panose="03020402040406030203" pitchFamily="66" charset="-78"/>
                <a:cs typeface="Arabic Typesetting" panose="03020402040406030203" pitchFamily="66" charset="-78"/>
              </a:rPr>
              <a:t>    تكون علاقة التقنية الحيوية مع التصنيع الغذائي علاقة وثيقة</a:t>
            </a:r>
          </a:p>
          <a:p>
            <a:pPr marL="0" indent="0" algn="r" rtl="1">
              <a:lnSpc>
                <a:spcPct val="150000"/>
              </a:lnSpc>
              <a:buNone/>
            </a:pPr>
            <a:r>
              <a:rPr lang="ar-IQ" sz="3600" b="1" dirty="0">
                <a:latin typeface="Arabic Typesetting" panose="03020402040406030203" pitchFamily="66" charset="-78"/>
                <a:cs typeface="Arabic Typesetting" panose="03020402040406030203" pitchFamily="66" charset="-78"/>
              </a:rPr>
              <a:t>جدا اذ ان حوالي 75% من عمليات التصنيع الغذائي تعتد على التقنية الحيوية </a:t>
            </a:r>
          </a:p>
          <a:p>
            <a:pPr marL="0" indent="0" algn="r" rtl="1">
              <a:lnSpc>
                <a:spcPct val="150000"/>
              </a:lnSpc>
              <a:buNone/>
            </a:pPr>
            <a:r>
              <a:rPr lang="ar-IQ" sz="3600" b="1" dirty="0">
                <a:latin typeface="Arabic Typesetting" panose="03020402040406030203" pitchFamily="66" charset="-78"/>
                <a:cs typeface="Arabic Typesetting" panose="03020402040406030203" pitchFamily="66" charset="-78"/>
              </a:rPr>
              <a:t>وعلية فان مجالات الصناعات الغذائية يعتبر اكبر المجالات التي تساهم فية</a:t>
            </a:r>
          </a:p>
          <a:p>
            <a:pPr marL="0" indent="0" algn="r" rtl="1">
              <a:lnSpc>
                <a:spcPct val="150000"/>
              </a:lnSpc>
              <a:buNone/>
            </a:pPr>
            <a:r>
              <a:rPr lang="ar-IQ" sz="3600" b="1" dirty="0">
                <a:latin typeface="Arabic Typesetting" panose="03020402040406030203" pitchFamily="66" charset="-78"/>
                <a:cs typeface="Arabic Typesetting" panose="03020402040406030203" pitchFamily="66" charset="-78"/>
              </a:rPr>
              <a:t> التقنية الحيوية اما في المستقبل فيكون من الصعوبة التكهن بمدى العلاقة بشكل دقيق ولكن في الوقت الحاضر وعلى مدى المستقبل القريب هنالك بعض النقاط التي تشير الى علاقة واضحة والتي تكون اما مباشرة او غير مباشرة.</a:t>
            </a:r>
          </a:p>
          <a:p>
            <a:pPr marL="0" indent="0" algn="r" rtl="1">
              <a:lnSpc>
                <a:spcPct val="150000"/>
              </a:lnSpc>
              <a:buNone/>
            </a:pPr>
            <a:endParaRPr lang="ar-IQ" sz="3600" b="1" dirty="0">
              <a:latin typeface="Arabic Typesetting" panose="03020402040406030203" pitchFamily="66" charset="-78"/>
              <a:cs typeface="Arabic Typesetting" panose="03020402040406030203" pitchFamily="66" charset="-78"/>
            </a:endParaRPr>
          </a:p>
          <a:p>
            <a:pPr marL="0" indent="0" algn="r" rtl="1">
              <a:buNone/>
            </a:pPr>
            <a:endParaRPr lang="ar-IQ" sz="3200" dirty="0">
              <a:latin typeface="Arabic Typesetting" panose="03020402040406030203" pitchFamily="66" charset="-78"/>
              <a:cs typeface="Arabic Typesetting" panose="03020402040406030203" pitchFamily="66" charset="-78"/>
            </a:endParaRPr>
          </a:p>
          <a:p>
            <a:pPr marL="0" indent="0" algn="r" rtl="1">
              <a:buNone/>
            </a:pPr>
            <a:endParaRPr lang="en-US" sz="3200" dirty="0">
              <a:latin typeface="Arabic Typesetting" panose="03020402040406030203" pitchFamily="66" charset="-78"/>
              <a:cs typeface="Arabic Typesetting" panose="03020402040406030203" pitchFamily="66" charset="-78"/>
            </a:endParaRPr>
          </a:p>
        </p:txBody>
      </p:sp>
      <p:pic>
        <p:nvPicPr>
          <p:cNvPr id="5" name="Picture 4"/>
          <p:cNvPicPr>
            <a:picLocks noChangeAspect="1"/>
          </p:cNvPicPr>
          <p:nvPr/>
        </p:nvPicPr>
        <p:blipFill>
          <a:blip r:embed="rId2"/>
          <a:stretch>
            <a:fillRect/>
          </a:stretch>
        </p:blipFill>
        <p:spPr>
          <a:xfrm>
            <a:off x="144381" y="568207"/>
            <a:ext cx="4331368" cy="3118585"/>
          </a:xfrm>
          <a:prstGeom prst="rect">
            <a:avLst/>
          </a:prstGeom>
        </p:spPr>
      </p:pic>
    </p:spTree>
    <p:extLst>
      <p:ext uri="{BB962C8B-B14F-4D97-AF65-F5344CB8AC3E}">
        <p14:creationId xmlns:p14="http://schemas.microsoft.com/office/powerpoint/2010/main" val="4221402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1041</Words>
  <Application>Microsoft Office PowerPoint</Application>
  <PresentationFormat>Widescreen</PresentationFormat>
  <Paragraphs>76</Paragraphs>
  <Slides>14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Aldhabi</vt:lpstr>
      <vt:lpstr>Andalus</vt:lpstr>
      <vt:lpstr>Arabic Typesetting</vt:lpstr>
      <vt:lpstr>Arial</vt:lpstr>
      <vt:lpstr>Calibri</vt:lpstr>
      <vt:lpstr>Calibri Light</vt:lpstr>
      <vt:lpstr>Office Theme</vt:lpstr>
      <vt:lpstr>المحاضرة الثانية تطبيقات التقنية الحيوية بالمجال الزراعي</vt:lpstr>
      <vt:lpstr>التكنولوجيا الحيوية الخضراء </vt:lpstr>
      <vt:lpstr>علاقة التقنية بالزراعة</vt:lpstr>
      <vt:lpstr>PowerPoint Presentation</vt:lpstr>
      <vt:lpstr>PowerPoint Presentation</vt:lpstr>
      <vt:lpstr>PowerPoint Presentation</vt:lpstr>
      <vt:lpstr>اهمية التقانات الحيوية في المجال الزراعي </vt:lpstr>
      <vt:lpstr>PowerPoint Presentation</vt:lpstr>
      <vt:lpstr>علاقة التقنية الحيوية بالصناعات الغذائية</vt:lpstr>
      <vt:lpstr>PowerPoint Presentation</vt:lpstr>
      <vt:lpstr>PowerPoint Presentation</vt:lpstr>
      <vt:lpstr>PowerPoint Presentation</vt:lpstr>
      <vt:lpstr>PowerPoint Presentation</vt:lpstr>
      <vt:lpstr>تطبيقات التقنية الحيوية في مجال الثروة الحيوانية</vt:lpstr>
    </vt:vector>
  </TitlesOfParts>
  <Company>Microsoft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DR.Ahmed Saker 2O14</dc:creator>
  <cp:lastModifiedBy>HP</cp:lastModifiedBy>
  <cp:revision>56</cp:revision>
  <dcterms:created xsi:type="dcterms:W3CDTF">2024-08-31T17:02:50Z</dcterms:created>
  <dcterms:modified xsi:type="dcterms:W3CDTF">2024-09-22T21:05:36Z</dcterms:modified>
</cp:coreProperties>
</file>